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4"/>
    <p:sldId id="257" r:id="rId65"/>
    <p:sldId id="258" r:id="rId66"/>
    <p:sldId id="259" r:id="rId67"/>
    <p:sldId id="260" r:id="rId68"/>
    <p:sldId id="261" r:id="rId69"/>
    <p:sldId id="262" r:id="rId70"/>
    <p:sldId id="263" r:id="rId71"/>
    <p:sldId id="264" r:id="rId72"/>
    <p:sldId id="265" r:id="rId73"/>
    <p:sldId id="266" r:id="rId74"/>
    <p:sldId id="267" r:id="rId75"/>
    <p:sldId id="268" r:id="rId76"/>
    <p:sldId id="269" r:id="rId77"/>
    <p:sldId id="270" r:id="rId78"/>
    <p:sldId id="271" r:id="rId7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hewy" charset="1" panose="02000000000000000000"/>
      <p:regular r:id="rId14"/>
    </p:embeddedFont>
    <p:embeddedFont>
      <p:font typeface="Kollektif" charset="1" panose="020B0604020101010102"/>
      <p:regular r:id="rId15"/>
    </p:embeddedFont>
    <p:embeddedFont>
      <p:font typeface="Kollektif Bold" charset="1" panose="020B0604020101010102"/>
      <p:regular r:id="rId16"/>
    </p:embeddedFont>
    <p:embeddedFont>
      <p:font typeface="Kollektif Italics" charset="1" panose="020B0604020101010102"/>
      <p:regular r:id="rId17"/>
    </p:embeddedFont>
    <p:embeddedFont>
      <p:font typeface="Kollektif Bold Italics" charset="1" panose="020B0604020101010102"/>
      <p:regular r:id="rId18"/>
    </p:embeddedFont>
    <p:embeddedFont>
      <p:font typeface="League Spartan" charset="1" panose="00000800000000000000"/>
      <p:regular r:id="rId19"/>
    </p:embeddedFont>
    <p:embeddedFont>
      <p:font typeface="Shrikhand" charset="1" panose="02000000000000000000"/>
      <p:regular r:id="rId20"/>
    </p:embeddedFont>
    <p:embeddedFont>
      <p:font typeface="Lovelo Line" charset="1" panose="00000000000000000000"/>
      <p:regular r:id="rId21"/>
    </p:embeddedFont>
    <p:embeddedFont>
      <p:font typeface="Lovelo Line Bold" charset="1" panose="02000000000000000000"/>
      <p:regular r:id="rId22"/>
    </p:embeddedFont>
    <p:embeddedFont>
      <p:font typeface="HK Modular" charset="1" panose="00000800000000000000"/>
      <p:regular r:id="rId23"/>
    </p:embeddedFont>
    <p:embeddedFont>
      <p:font typeface="Open Sans Extra Bold" charset="1" panose="020B0906030804020204"/>
      <p:regular r:id="rId24"/>
    </p:embeddedFont>
    <p:embeddedFont>
      <p:font typeface="Open Sans Extra Bold Italics" charset="1" panose="020B0906030804020204"/>
      <p:regular r:id="rId25"/>
    </p:embeddedFont>
    <p:embeddedFont>
      <p:font typeface="Nickainley" charset="1" panose="00000500000000000000"/>
      <p:regular r:id="rId26"/>
    </p:embeddedFont>
    <p:embeddedFont>
      <p:font typeface="Playfair Display" charset="1" panose="00000500000000000000"/>
      <p:regular r:id="rId27"/>
    </p:embeddedFont>
    <p:embeddedFont>
      <p:font typeface="Playfair Display Bold" charset="1" panose="00000800000000000000"/>
      <p:regular r:id="rId28"/>
    </p:embeddedFont>
    <p:embeddedFont>
      <p:font typeface="Playfair Display Italics" charset="1" panose="00000500000000000000"/>
      <p:regular r:id="rId29"/>
    </p:embeddedFont>
    <p:embeddedFont>
      <p:font typeface="Playfair Display Bold Italics" charset="1" panose="00000800000000000000"/>
      <p:regular r:id="rId30"/>
    </p:embeddedFont>
    <p:embeddedFont>
      <p:font typeface="Playfair Display Heavy" charset="1" panose="00000A00000000000000"/>
      <p:regular r:id="rId31"/>
    </p:embeddedFont>
    <p:embeddedFont>
      <p:font typeface="Playfair Display Heavy Italics" charset="1" panose="00000A00000000000000"/>
      <p:regular r:id="rId32"/>
    </p:embeddedFont>
    <p:embeddedFont>
      <p:font typeface="Canva Sans" charset="1" panose="020B0503030501040103"/>
      <p:regular r:id="rId33"/>
    </p:embeddedFont>
    <p:embeddedFont>
      <p:font typeface="Canva Sans Bold" charset="1" panose="020B0803030501040103"/>
      <p:regular r:id="rId34"/>
    </p:embeddedFont>
    <p:embeddedFont>
      <p:font typeface="Canva Sans Italics" charset="1" panose="020B0503030501040103"/>
      <p:regular r:id="rId35"/>
    </p:embeddedFont>
    <p:embeddedFont>
      <p:font typeface="Canva Sans Bold Italics" charset="1" panose="020B0803030501040103"/>
      <p:regular r:id="rId36"/>
    </p:embeddedFont>
    <p:embeddedFont>
      <p:font typeface="Canva Sans Medium" charset="1" panose="020B0603030501040103"/>
      <p:regular r:id="rId37"/>
    </p:embeddedFont>
    <p:embeddedFont>
      <p:font typeface="Canva Sans Medium Italics" charset="1" panose="020B0603030501040103"/>
      <p:regular r:id="rId38"/>
    </p:embeddedFont>
    <p:embeddedFont>
      <p:font typeface="Barlow Condensed" charset="1" panose="00000506000000000000"/>
      <p:regular r:id="rId39"/>
    </p:embeddedFont>
    <p:embeddedFont>
      <p:font typeface="Barlow Condensed Bold" charset="1" panose="00000806000000000000"/>
      <p:regular r:id="rId40"/>
    </p:embeddedFont>
    <p:embeddedFont>
      <p:font typeface="Barlow Condensed Italics" charset="1" panose="00000506000000000000"/>
      <p:regular r:id="rId41"/>
    </p:embeddedFont>
    <p:embeddedFont>
      <p:font typeface="Barlow Condensed Bold Italics" charset="1" panose="00000806000000000000"/>
      <p:regular r:id="rId42"/>
    </p:embeddedFont>
    <p:embeddedFont>
      <p:font typeface="Barlow Condensed Thin" charset="1" panose="00000306000000000000"/>
      <p:regular r:id="rId43"/>
    </p:embeddedFont>
    <p:embeddedFont>
      <p:font typeface="Barlow Condensed Thin Italics" charset="1" panose="00000306000000000000"/>
      <p:regular r:id="rId44"/>
    </p:embeddedFont>
    <p:embeddedFont>
      <p:font typeface="Barlow Condensed Medium" charset="1" panose="00000606000000000000"/>
      <p:regular r:id="rId45"/>
    </p:embeddedFont>
    <p:embeddedFont>
      <p:font typeface="Barlow Condensed Medium Italics" charset="1" panose="00000606000000000000"/>
      <p:regular r:id="rId46"/>
    </p:embeddedFont>
    <p:embeddedFont>
      <p:font typeface="Barlow Condensed Semi-Bold" charset="1" panose="00000706000000000000"/>
      <p:regular r:id="rId47"/>
    </p:embeddedFont>
    <p:embeddedFont>
      <p:font typeface="Barlow Condensed Semi-Bold Italics" charset="1" panose="00000706000000000000"/>
      <p:regular r:id="rId48"/>
    </p:embeddedFont>
    <p:embeddedFont>
      <p:font typeface="Barlow Condensed Heavy" charset="1" panose="00000A06000000000000"/>
      <p:regular r:id="rId49"/>
    </p:embeddedFont>
    <p:embeddedFont>
      <p:font typeface="Barlow Condensed Heavy Italics" charset="1" panose="00000A06000000000000"/>
      <p:regular r:id="rId50"/>
    </p:embeddedFont>
    <p:embeddedFont>
      <p:font typeface="Barlow SemiCondensed" charset="1" panose="00000506000000000000"/>
      <p:regular r:id="rId51"/>
    </p:embeddedFont>
    <p:embeddedFont>
      <p:font typeface="Barlow SemiCondensed Bold" charset="1" panose="00000806000000000000"/>
      <p:regular r:id="rId52"/>
    </p:embeddedFont>
    <p:embeddedFont>
      <p:font typeface="Barlow SemiCondensed Italics" charset="1" panose="00000506000000000000"/>
      <p:regular r:id="rId53"/>
    </p:embeddedFont>
    <p:embeddedFont>
      <p:font typeface="Barlow SemiCondensed Bold Italics" charset="1" panose="00000806000000000000"/>
      <p:regular r:id="rId54"/>
    </p:embeddedFont>
    <p:embeddedFont>
      <p:font typeface="Barlow SemiCondensed Thin" charset="1" panose="00000306000000000000"/>
      <p:regular r:id="rId55"/>
    </p:embeddedFont>
    <p:embeddedFont>
      <p:font typeface="Barlow SemiCondensed Thin Italics" charset="1" panose="00000306000000000000"/>
      <p:regular r:id="rId56"/>
    </p:embeddedFont>
    <p:embeddedFont>
      <p:font typeface="Barlow SemiCondensed Medium" charset="1" panose="00000606000000000000"/>
      <p:regular r:id="rId57"/>
    </p:embeddedFont>
    <p:embeddedFont>
      <p:font typeface="Barlow SemiCondensed Medium Italics" charset="1" panose="00000606000000000000"/>
      <p:regular r:id="rId58"/>
    </p:embeddedFont>
    <p:embeddedFont>
      <p:font typeface="Barlow SemiCondensed Semi-Bold" charset="1" panose="00000706000000000000"/>
      <p:regular r:id="rId59"/>
    </p:embeddedFont>
    <p:embeddedFont>
      <p:font typeface="Barlow SemiCondensed Semi-Bold Italics" charset="1" panose="00000706000000000000"/>
      <p:regular r:id="rId60"/>
    </p:embeddedFont>
    <p:embeddedFont>
      <p:font typeface="Barlow SemiCondensed Heavy" charset="1" panose="00000A06000000000000"/>
      <p:regular r:id="rId61"/>
    </p:embeddedFont>
    <p:embeddedFont>
      <p:font typeface="Barlow SemiCondensed Heavy Italics" charset="1" panose="00000A06000000000000"/>
      <p:regular r:id="rId62"/>
    </p:embeddedFont>
    <p:embeddedFont>
      <p:font typeface="Bungee" charset="1" panose="0000000000000000000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slides/slide1.xml" Type="http://schemas.openxmlformats.org/officeDocument/2006/relationships/slide"/><Relationship Id="rId65" Target="slides/slide2.xml" Type="http://schemas.openxmlformats.org/officeDocument/2006/relationships/slide"/><Relationship Id="rId66" Target="slides/slide3.xml" Type="http://schemas.openxmlformats.org/officeDocument/2006/relationships/slide"/><Relationship Id="rId67" Target="slides/slide4.xml" Type="http://schemas.openxmlformats.org/officeDocument/2006/relationships/slide"/><Relationship Id="rId68" Target="slides/slide5.xml" Type="http://schemas.openxmlformats.org/officeDocument/2006/relationships/slide"/><Relationship Id="rId69" Target="slides/slide6.xml" Type="http://schemas.openxmlformats.org/officeDocument/2006/relationships/slide"/><Relationship Id="rId7" Target="fonts/font7.fntdata" Type="http://schemas.openxmlformats.org/officeDocument/2006/relationships/font"/><Relationship Id="rId70" Target="slides/slide7.xml" Type="http://schemas.openxmlformats.org/officeDocument/2006/relationships/slide"/><Relationship Id="rId71" Target="slides/slide8.xml" Type="http://schemas.openxmlformats.org/officeDocument/2006/relationships/slide"/><Relationship Id="rId72" Target="slides/slide9.xml" Type="http://schemas.openxmlformats.org/officeDocument/2006/relationships/slide"/><Relationship Id="rId73" Target="slides/slide10.xml" Type="http://schemas.openxmlformats.org/officeDocument/2006/relationships/slide"/><Relationship Id="rId74" Target="slides/slide11.xml" Type="http://schemas.openxmlformats.org/officeDocument/2006/relationships/slide"/><Relationship Id="rId75" Target="slides/slide12.xml" Type="http://schemas.openxmlformats.org/officeDocument/2006/relationships/slide"/><Relationship Id="rId76" Target="slides/slide13.xml" Type="http://schemas.openxmlformats.org/officeDocument/2006/relationships/slide"/><Relationship Id="rId77" Target="slides/slide14.xml" Type="http://schemas.openxmlformats.org/officeDocument/2006/relationships/slide"/><Relationship Id="rId78" Target="slides/slide15.xml" Type="http://schemas.openxmlformats.org/officeDocument/2006/relationships/slide"/><Relationship Id="rId79" Target="slides/slide16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3.weforum.org/docs/WEF_EGW_Whitepaper.pdf" TargetMode="External" Type="http://schemas.openxmlformats.org/officeDocument/2006/relationships/hyperlink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8479" y="2815036"/>
            <a:ext cx="11474834" cy="3523707"/>
            <a:chOff x="0" y="0"/>
            <a:chExt cx="15299778" cy="469827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42900"/>
              <a:ext cx="15299778" cy="148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25"/>
                </a:lnSpc>
                <a:spcBef>
                  <a:spcPct val="0"/>
                </a:spcBef>
              </a:pPr>
              <a:r>
                <a:rPr lang="en-US" sz="9032">
                  <a:solidFill>
                    <a:srgbClr val="3168D8"/>
                  </a:solidFill>
                  <a:latin typeface="HK Modular Bold"/>
                </a:rPr>
                <a:t>WE ARE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05174"/>
              <a:ext cx="15299778" cy="2693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59"/>
                </a:lnSpc>
                <a:spcBef>
                  <a:spcPct val="0"/>
                </a:spcBef>
              </a:pPr>
              <a:r>
                <a:rPr lang="en-US" sz="16324">
                  <a:solidFill>
                    <a:srgbClr val="7900FF"/>
                  </a:solidFill>
                  <a:latin typeface="HK Modular Bold"/>
                </a:rPr>
                <a:t>ULTRON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3632" y="6595805"/>
            <a:ext cx="2605556" cy="125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4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4891" y="5143500"/>
            <a:ext cx="3898219" cy="3898219"/>
          </a:xfrm>
          <a:custGeom>
            <a:avLst/>
            <a:gdLst/>
            <a:ahLst/>
            <a:cxnLst/>
            <a:rect r="r" b="b" t="t" l="l"/>
            <a:pathLst>
              <a:path h="3898219" w="3898219">
                <a:moveTo>
                  <a:pt x="0" y="0"/>
                </a:moveTo>
                <a:lnTo>
                  <a:pt x="3898218" y="0"/>
                </a:lnTo>
                <a:lnTo>
                  <a:pt x="3898218" y="3898219"/>
                </a:lnTo>
                <a:lnTo>
                  <a:pt x="0" y="3898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2204" y="1482034"/>
            <a:ext cx="12269781" cy="281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961" indent="-344480" lvl="1">
              <a:lnSpc>
                <a:spcPts val="4467"/>
              </a:lnSpc>
              <a:buFont typeface="Arial"/>
              <a:buChar char="•"/>
            </a:pPr>
            <a:r>
              <a:rPr lang="en-US" sz="3191">
                <a:solidFill>
                  <a:srgbClr val="FFFFFF"/>
                </a:solidFill>
                <a:latin typeface="Canva Sans"/>
              </a:rPr>
              <a:t>Tempo médio de tickets para TI (level 2) (MTTR)</a:t>
            </a:r>
          </a:p>
          <a:p>
            <a:pPr marL="688961" indent="-344480" lvl="1">
              <a:lnSpc>
                <a:spcPts val="4467"/>
              </a:lnSpc>
              <a:buFont typeface="Arial"/>
              <a:buChar char="•"/>
            </a:pPr>
            <a:r>
              <a:rPr lang="en-US" sz="3191">
                <a:solidFill>
                  <a:srgbClr val="FFFFFF"/>
                </a:solidFill>
                <a:latin typeface="Canva Sans"/>
              </a:rPr>
              <a:t>Satisfação do Cliente</a:t>
            </a:r>
          </a:p>
          <a:p>
            <a:pPr marL="688961" indent="-344480" lvl="1">
              <a:lnSpc>
                <a:spcPts val="4467"/>
              </a:lnSpc>
              <a:buFont typeface="Arial"/>
              <a:buChar char="•"/>
            </a:pPr>
            <a:r>
              <a:rPr lang="en-US" sz="3191">
                <a:solidFill>
                  <a:srgbClr val="FFFFFF"/>
                </a:solidFill>
                <a:latin typeface="Canva Sans"/>
              </a:rPr>
              <a:t>ROI: tempo em assistência, redução de custo, ou otimização de mão de obra</a:t>
            </a:r>
          </a:p>
          <a:p>
            <a:pPr marL="688961" indent="-344480" lvl="1">
              <a:lnSpc>
                <a:spcPts val="4467"/>
              </a:lnSpc>
              <a:buFont typeface="Arial"/>
              <a:buChar char="•"/>
            </a:pPr>
            <a:r>
              <a:rPr lang="en-US" sz="3191">
                <a:solidFill>
                  <a:srgbClr val="FFFFFF"/>
                </a:solidFill>
                <a:latin typeface="Canva Sans"/>
              </a:rPr>
              <a:t>Taxa de evasão de estudantes ao longo do tempo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3915" y="291851"/>
            <a:ext cx="17593726" cy="76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6"/>
              </a:lnSpc>
            </a:pPr>
            <a:r>
              <a:rPr lang="en-US" sz="5716">
                <a:solidFill>
                  <a:srgbClr val="8C52FF"/>
                </a:solidFill>
                <a:latin typeface="Barlow SemiCondensed Heavy"/>
              </a:rPr>
              <a:t> </a:t>
            </a:r>
            <a:r>
              <a:rPr lang="en-US" sz="5716">
                <a:solidFill>
                  <a:srgbClr val="8C52FF"/>
                </a:solidFill>
                <a:latin typeface="Barlow SemiCondensed Heavy"/>
              </a:rPr>
              <a:t>Medindo o sucesso de iniciativas de IA usando KPIs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F52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86895" y="4038025"/>
            <a:ext cx="5914209" cy="2210950"/>
            <a:chOff x="0" y="0"/>
            <a:chExt cx="7885612" cy="29479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06126"/>
              <a:ext cx="7885612" cy="14169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58"/>
                </a:lnSpc>
              </a:pPr>
              <a:r>
                <a:rPr lang="en-US" sz="7350">
                  <a:solidFill>
                    <a:srgbClr val="F7F7F7"/>
                  </a:solidFill>
                  <a:latin typeface="Playfair Display Bold"/>
                </a:rPr>
                <a:t>THANKS!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50"/>
              <a:ext cx="7885612" cy="813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02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04932"/>
              <a:ext cx="7885612" cy="443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7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22772"/>
            <a:ext cx="16176047" cy="2152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7146" indent="-303573" lvl="1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Canva Sans"/>
              </a:rPr>
              <a:t>A tecnologia e a globalização estão mudando significativamente </a:t>
            </a:r>
            <a:r>
              <a:rPr lang="en-US" sz="2812">
                <a:solidFill>
                  <a:srgbClr val="FFFFFF"/>
                </a:solidFill>
                <a:latin typeface="Canva Sans"/>
              </a:rPr>
              <a:t>modelos de negócios em todos os setores, aumentando o ritmo de mudança em destruição de postos de trabalho e criação de postos de trabalho, incluindo novas formas de trabalho bem como a rotatividade de competências nos empregos existentes.</a:t>
            </a:r>
          </a:p>
          <a:p>
            <a:pPr marL="210166" indent="-105083" lvl="1">
              <a:lnSpc>
                <a:spcPts val="1362"/>
              </a:lnSpc>
              <a:buFont typeface="Arial"/>
              <a:buChar char="•"/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851928"/>
            <a:ext cx="16176047" cy="2452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7146" indent="-303573" lvl="1">
              <a:lnSpc>
                <a:spcPts val="3937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Canva Sans"/>
              </a:rPr>
              <a:t> Os sistemas de educação e formação estão </a:t>
            </a:r>
            <a:r>
              <a:rPr lang="en-US" sz="2812">
                <a:solidFill>
                  <a:srgbClr val="FFFFFF"/>
                </a:solidFill>
                <a:latin typeface="Canva Sans"/>
              </a:rPr>
              <a:t>em grande parte estáticos e sub-investidos por décadas, são em grande parte inadequados para novas necessidades. Sistemas de treinamento e qualificação de adultos na maioria das economias atrasam a  velocidade de adaptação ao novo contexto para a força de trabalho atualmente ativa de 3 bilhões de pessoas.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9205" y="574470"/>
            <a:ext cx="15149589" cy="106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6"/>
              </a:lnSpc>
            </a:pPr>
            <a:r>
              <a:rPr lang="en-US" sz="8016">
                <a:solidFill>
                  <a:srgbClr val="41B8D5"/>
                </a:solidFill>
                <a:latin typeface="Barlow SemiCondensed Heavy"/>
              </a:rPr>
              <a:t>PANORAMA DOS DESAFIOS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9044" y="7599899"/>
            <a:ext cx="15805702" cy="54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1"/>
              </a:lnSpc>
            </a:pPr>
            <a:r>
              <a:rPr lang="en-US" sz="1600" u="sng">
                <a:solidFill>
                  <a:srgbClr val="FFFFFF"/>
                </a:solidFill>
                <a:latin typeface="Canva Sans Bold"/>
                <a:hlinkClick r:id="rId2" tooltip="https://www3.weforum.org/docs/WEF_EGW_Whitepaper.pdf"/>
              </a:rPr>
              <a:t>Realizing Human Potential in the Fourth Industrial Revolution An Agenda for Leaders to Shape the Future of Education, Gender and Work</a:t>
            </a:r>
            <a:r>
              <a:rPr lang="en-US" sz="1600">
                <a:solidFill>
                  <a:srgbClr val="FFFFFF"/>
                </a:solidFill>
                <a:latin typeface="Canva Sans"/>
              </a:rPr>
              <a:t> - WORLD ECONOMIC FORUM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32150" y="9382125"/>
            <a:ext cx="1973290" cy="7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3"/>
              </a:lnSpc>
              <a:spcBef>
                <a:spcPct val="0"/>
              </a:spcBef>
            </a:pPr>
            <a:r>
              <a:rPr lang="en-US" sz="5525">
                <a:solidFill>
                  <a:srgbClr val="7843E6"/>
                </a:solidFill>
                <a:latin typeface="Bungee Bold Italics"/>
              </a:rPr>
              <a:t>PL</a:t>
            </a:r>
            <a:r>
              <a:rPr lang="en-US" sz="5525">
                <a:solidFill>
                  <a:srgbClr val="7843E6"/>
                </a:solidFill>
                <a:latin typeface="Bungee Bold Italics"/>
              </a:rPr>
              <a:t>AY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44667" y="1380253"/>
            <a:ext cx="10215236" cy="7282565"/>
          </a:xfrm>
          <a:custGeom>
            <a:avLst/>
            <a:gdLst/>
            <a:ahLst/>
            <a:cxnLst/>
            <a:rect r="r" b="b" t="t" l="l"/>
            <a:pathLst>
              <a:path h="7282565" w="10215236">
                <a:moveTo>
                  <a:pt x="0" y="0"/>
                </a:moveTo>
                <a:lnTo>
                  <a:pt x="10215235" y="0"/>
                </a:lnTo>
                <a:lnTo>
                  <a:pt x="10215235" y="7282565"/>
                </a:lnTo>
                <a:lnTo>
                  <a:pt x="0" y="7282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7739" y="9229725"/>
            <a:ext cx="17469090" cy="575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 Bold"/>
              </a:rPr>
              <a:t>New Vision for Education Unlocking the Potential of Technology 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 Bold"/>
              </a:rPr>
              <a:t>WORLD ECONOMIC FORUM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09711" y="319393"/>
            <a:ext cx="15149589" cy="106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6"/>
              </a:lnSpc>
            </a:pPr>
            <a:r>
              <a:rPr lang="en-US" sz="8016">
                <a:solidFill>
                  <a:srgbClr val="41B8D5"/>
                </a:solidFill>
                <a:latin typeface="Barlow SemiCondensed Heavy"/>
              </a:rPr>
              <a:t> </a:t>
            </a:r>
            <a:r>
              <a:rPr lang="en-US" sz="8016">
                <a:solidFill>
                  <a:srgbClr val="41B8D5"/>
                </a:solidFill>
                <a:latin typeface="Barlow SemiCondensed Heavy"/>
              </a:rPr>
              <a:t>16 habilidades para o século 21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66586"/>
            <a:ext cx="16438841" cy="8219421"/>
          </a:xfrm>
          <a:custGeom>
            <a:avLst/>
            <a:gdLst/>
            <a:ahLst/>
            <a:cxnLst/>
            <a:rect r="r" b="b" t="t" l="l"/>
            <a:pathLst>
              <a:path h="8219421" w="16438841">
                <a:moveTo>
                  <a:pt x="0" y="0"/>
                </a:moveTo>
                <a:lnTo>
                  <a:pt x="16438841" y="0"/>
                </a:lnTo>
                <a:lnTo>
                  <a:pt x="16438841" y="8219421"/>
                </a:lnTo>
                <a:lnTo>
                  <a:pt x="0" y="8219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5720" y="3404119"/>
            <a:ext cx="5062401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 Bold"/>
              </a:rPr>
              <a:t>Reconhecimento da marca Quero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 Bold"/>
              </a:rPr>
              <a:t>Posição reconhecida em Democratização da Educação no Brasil: O maior marketplace educacional 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 Bold"/>
              </a:rPr>
              <a:t>Quero Pago, Seguro Educacional</a:t>
            </a:r>
          </a:p>
          <a:p>
            <a:pPr>
              <a:lnSpc>
                <a:spcPts val="23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126783" y="3404119"/>
            <a:ext cx="3055802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 Bold"/>
              </a:rPr>
              <a:t>Inteligência e Análise de 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85720" y="6522615"/>
            <a:ext cx="5062401" cy="234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697852"/>
                </a:solidFill>
                <a:latin typeface="Canva Sans Bold"/>
              </a:rPr>
              <a:t>Tecnologia</a:t>
            </a:r>
            <a:r>
              <a:rPr lang="en-US" sz="1700">
                <a:solidFill>
                  <a:srgbClr val="000000"/>
                </a:solidFill>
                <a:latin typeface="Canva Sans"/>
              </a:rPr>
              <a:t>: </a:t>
            </a:r>
            <a:r>
              <a:rPr lang="en-US" sz="1700">
                <a:solidFill>
                  <a:srgbClr val="000000"/>
                </a:solidFill>
                <a:latin typeface="Canva Sans Bold"/>
              </a:rPr>
              <a:t>Democratização do uso de IA aplicado à Educação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697852"/>
                </a:solidFill>
                <a:latin typeface="Canva Sans Bold"/>
              </a:rPr>
              <a:t>Economia</a:t>
            </a:r>
            <a:r>
              <a:rPr lang="en-US" sz="1700">
                <a:solidFill>
                  <a:srgbClr val="697852"/>
                </a:solidFill>
                <a:latin typeface="Canva Sans"/>
              </a:rPr>
              <a:t>: </a:t>
            </a:r>
            <a:r>
              <a:rPr lang="en-US" sz="1700">
                <a:solidFill>
                  <a:srgbClr val="000000"/>
                </a:solidFill>
                <a:latin typeface="Canva Sans"/>
              </a:rPr>
              <a:t>C</a:t>
            </a:r>
            <a:r>
              <a:rPr lang="en-US" sz="1700">
                <a:solidFill>
                  <a:srgbClr val="000000"/>
                </a:solidFill>
                <a:latin typeface="Canva Sans Bold"/>
              </a:rPr>
              <a:t>onfiança do cliente, crescimento de investimento em inovação, custos de mão de obra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697852"/>
                </a:solidFill>
                <a:latin typeface="Canva Sans Bold"/>
              </a:rPr>
              <a:t>Socio-cultural:</a:t>
            </a:r>
            <a:r>
              <a:rPr lang="en-US" sz="170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700">
                <a:solidFill>
                  <a:srgbClr val="000000"/>
                </a:solidFill>
                <a:latin typeface="Canva Sans Bold"/>
              </a:rPr>
              <a:t>Programas de Tutoria e Mentoria, Apoio a Alunos com Necessidades Especiais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33805" y="6668124"/>
            <a:ext cx="4054627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 Bold"/>
              </a:rPr>
              <a:t>Privacidade e Segurança de dados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 Bold"/>
              </a:rPr>
              <a:t>Falta de aprendizado profundo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 Bold"/>
              </a:rPr>
              <a:t>Acurácia e viés de informação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 Bold"/>
              </a:rPr>
              <a:t>Dependência tecnológica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6778" y="330785"/>
            <a:ext cx="11134444" cy="7458176"/>
          </a:xfrm>
          <a:custGeom>
            <a:avLst/>
            <a:gdLst/>
            <a:ahLst/>
            <a:cxnLst/>
            <a:rect r="r" b="b" t="t" l="l"/>
            <a:pathLst>
              <a:path h="7458176" w="11134444">
                <a:moveTo>
                  <a:pt x="0" y="0"/>
                </a:moveTo>
                <a:lnTo>
                  <a:pt x="11134444" y="0"/>
                </a:lnTo>
                <a:lnTo>
                  <a:pt x="11134444" y="7458175"/>
                </a:lnTo>
                <a:lnTo>
                  <a:pt x="0" y="7458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72066" y="8198535"/>
            <a:ext cx="11502959" cy="876669"/>
          </a:xfrm>
          <a:custGeom>
            <a:avLst/>
            <a:gdLst/>
            <a:ahLst/>
            <a:cxnLst/>
            <a:rect r="r" b="b" t="t" l="l"/>
            <a:pathLst>
              <a:path h="876669" w="11502959">
                <a:moveTo>
                  <a:pt x="0" y="0"/>
                </a:moveTo>
                <a:lnTo>
                  <a:pt x="11502959" y="0"/>
                </a:lnTo>
                <a:lnTo>
                  <a:pt x="11502959" y="876669"/>
                </a:lnTo>
                <a:lnTo>
                  <a:pt x="0" y="876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90393" y="3463293"/>
            <a:ext cx="2878050" cy="775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9"/>
              </a:lnSpc>
            </a:pPr>
            <a:r>
              <a:rPr lang="en-US" sz="2256">
                <a:solidFill>
                  <a:srgbClr val="000000"/>
                </a:solidFill>
                <a:latin typeface="Canva Sans Bold"/>
              </a:rPr>
              <a:t>Inteligência e Análise de 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74265" y="2486660"/>
            <a:ext cx="3515344" cy="280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Democratização do uso de I</a:t>
            </a:r>
            <a:r>
              <a:rPr lang="en-US" sz="1999">
                <a:solidFill>
                  <a:srgbClr val="000000"/>
                </a:solidFill>
                <a:latin typeface="Canva Sans Bold"/>
              </a:rPr>
              <a:t>A aplicado à Educação</a:t>
            </a:r>
          </a:p>
          <a:p>
            <a:pPr algn="ctr">
              <a:lnSpc>
                <a:spcPts val="2799"/>
              </a:lnSpc>
            </a:pP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 Confiança do cliente</a:t>
            </a:r>
          </a:p>
          <a:p>
            <a:pPr algn="ctr">
              <a:lnSpc>
                <a:spcPts val="2799"/>
              </a:lnSpc>
            </a:pP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 Bold"/>
              </a:rPr>
              <a:t> Programas de Tutoria e Mentoria</a:t>
            </a:r>
          </a:p>
          <a:p>
            <a:pPr algn="ctr">
              <a:lnSpc>
                <a:spcPts val="27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435040" y="751205"/>
            <a:ext cx="271566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Oportunidades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26156" y="751205"/>
            <a:ext cx="330326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Fraquezas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60195" y="2087652"/>
            <a:ext cx="1767611" cy="4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Problema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8648" y="2882786"/>
            <a:ext cx="32507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Evasão do ensino superior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60195" y="3812744"/>
            <a:ext cx="1767611" cy="4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>
                <a:solidFill>
                  <a:srgbClr val="000000"/>
                </a:solidFill>
                <a:latin typeface="Canva Sans Bold"/>
              </a:rPr>
              <a:t>Solução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96014" y="4425750"/>
            <a:ext cx="229597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QueroAI  Assistant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72066" y="9018054"/>
            <a:ext cx="11405159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ChatGPT and AI in higher education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 UNESCO IESALC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9014" y="851219"/>
            <a:ext cx="13199783" cy="6557220"/>
          </a:xfrm>
          <a:custGeom>
            <a:avLst/>
            <a:gdLst/>
            <a:ahLst/>
            <a:cxnLst/>
            <a:rect r="r" b="b" t="t" l="l"/>
            <a:pathLst>
              <a:path h="6557220" w="13199783">
                <a:moveTo>
                  <a:pt x="0" y="0"/>
                </a:moveTo>
                <a:lnTo>
                  <a:pt x="13199783" y="0"/>
                </a:lnTo>
                <a:lnTo>
                  <a:pt x="13199783" y="6557219"/>
                </a:lnTo>
                <a:lnTo>
                  <a:pt x="0" y="6557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02050" y="7541006"/>
            <a:ext cx="4308168" cy="2627828"/>
            <a:chOff x="0" y="0"/>
            <a:chExt cx="1012818" cy="6177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2818" cy="617783"/>
            </a:xfrm>
            <a:custGeom>
              <a:avLst/>
              <a:gdLst/>
              <a:ahLst/>
              <a:cxnLst/>
              <a:rect r="r" b="b" t="t" l="l"/>
              <a:pathLst>
                <a:path h="617783" w="1012818">
                  <a:moveTo>
                    <a:pt x="0" y="0"/>
                  </a:moveTo>
                  <a:lnTo>
                    <a:pt x="1012818" y="0"/>
                  </a:lnTo>
                  <a:lnTo>
                    <a:pt x="1012818" y="617783"/>
                  </a:lnTo>
                  <a:lnTo>
                    <a:pt x="0" y="617783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389005" indent="-194503" lvl="1">
                <a:lnSpc>
                  <a:spcPts val="2522"/>
                </a:lnSpc>
                <a:buFont typeface="Arial"/>
                <a:buChar char="•"/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Produzir conteúdo para conscientizar a importância do uso de IA no ensino</a:t>
              </a:r>
            </a:p>
            <a:p>
              <a:pPr marL="389005" indent="-194503" lvl="1">
                <a:lnSpc>
                  <a:spcPts val="2522"/>
                </a:lnSpc>
                <a:buFont typeface="Arial"/>
                <a:buChar char="•"/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SEO - Otimizar a marca da QUERO associada com Inovação e IA</a:t>
              </a:r>
            </a:p>
            <a:p>
              <a:pPr marL="389005" indent="-194503" lvl="1">
                <a:lnSpc>
                  <a:spcPts val="2522"/>
                </a:lnSpc>
                <a:buFont typeface="Arial"/>
                <a:buChar char="•"/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Webnars e eventos sobre IA aplicada à educação</a:t>
              </a:r>
            </a:p>
            <a:p>
              <a:pPr marL="389005" indent="-194503" lvl="1">
                <a:lnSpc>
                  <a:spcPts val="2522"/>
                </a:lnSpc>
                <a:buFont typeface="Arial"/>
                <a:buChar char="•"/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Email marketing (Outbound mkt)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36216" y="5991458"/>
            <a:ext cx="2328108" cy="847958"/>
            <a:chOff x="0" y="0"/>
            <a:chExt cx="613164" cy="2233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3164" cy="223330"/>
            </a:xfrm>
            <a:custGeom>
              <a:avLst/>
              <a:gdLst/>
              <a:ahLst/>
              <a:cxnLst/>
              <a:rect r="r" b="b" t="t" l="l"/>
              <a:pathLst>
                <a:path h="223330" w="613164">
                  <a:moveTo>
                    <a:pt x="0" y="0"/>
                  </a:moveTo>
                  <a:lnTo>
                    <a:pt x="613164" y="0"/>
                  </a:lnTo>
                  <a:lnTo>
                    <a:pt x="613164" y="223330"/>
                  </a:lnTo>
                  <a:lnTo>
                    <a:pt x="0" y="223330"/>
                  </a:lnTo>
                  <a:close/>
                </a:path>
              </a:pathLst>
            </a:custGeom>
            <a:solidFill>
              <a:srgbClr val="3168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2"/>
                </a:lnSpc>
              </a:pPr>
              <a:r>
                <a:rPr lang="en-US" sz="1401">
                  <a:solidFill>
                    <a:srgbClr val="FFFFFF"/>
                  </a:solidFill>
                  <a:latin typeface="Canva Sans Bold"/>
                </a:rPr>
                <a:t>Oferecimento de um produto (Virtual Assistant for Education)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389891" y="122930"/>
            <a:ext cx="5998029" cy="59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4"/>
              </a:lnSpc>
            </a:pPr>
            <a:r>
              <a:rPr lang="en-US" sz="4434">
                <a:solidFill>
                  <a:srgbClr val="002671"/>
                </a:solidFill>
                <a:latin typeface="Barlow SemiCondensed Heavy"/>
              </a:rPr>
              <a:t>VALUE CHAIN DYNAMICS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9956134" y="5991458"/>
            <a:ext cx="0" cy="154954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>
            <a:off x="5846641" y="5143500"/>
            <a:ext cx="388258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5170827" y="2851361"/>
            <a:ext cx="1645718" cy="23104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5154329" y="2142472"/>
            <a:ext cx="1342019" cy="30010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220354"/>
            <a:ext cx="1845945" cy="1845945"/>
          </a:xfrm>
          <a:custGeom>
            <a:avLst/>
            <a:gdLst/>
            <a:ahLst/>
            <a:cxnLst/>
            <a:rect r="r" b="b" t="t" l="l"/>
            <a:pathLst>
              <a:path h="1845945" w="1845945">
                <a:moveTo>
                  <a:pt x="0" y="0"/>
                </a:moveTo>
                <a:lnTo>
                  <a:pt x="1845945" y="0"/>
                </a:lnTo>
                <a:lnTo>
                  <a:pt x="1845945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209" b="-132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56674" y="4139880"/>
            <a:ext cx="1845772" cy="1845772"/>
          </a:xfrm>
          <a:custGeom>
            <a:avLst/>
            <a:gdLst/>
            <a:ahLst/>
            <a:cxnLst/>
            <a:rect r="r" b="b" t="t" l="l"/>
            <a:pathLst>
              <a:path h="1845772" w="1845772">
                <a:moveTo>
                  <a:pt x="0" y="0"/>
                </a:moveTo>
                <a:lnTo>
                  <a:pt x="1845772" y="0"/>
                </a:lnTo>
                <a:lnTo>
                  <a:pt x="1845772" y="1845772"/>
                </a:lnTo>
                <a:lnTo>
                  <a:pt x="0" y="184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13355" y="4220614"/>
            <a:ext cx="1845945" cy="1845945"/>
          </a:xfrm>
          <a:custGeom>
            <a:avLst/>
            <a:gdLst/>
            <a:ahLst/>
            <a:cxnLst/>
            <a:rect r="r" b="b" t="t" l="l"/>
            <a:pathLst>
              <a:path h="1845945" w="1845945">
                <a:moveTo>
                  <a:pt x="0" y="0"/>
                </a:moveTo>
                <a:lnTo>
                  <a:pt x="1845945" y="0"/>
                </a:lnTo>
                <a:lnTo>
                  <a:pt x="1845945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3764" b="-2376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70911" y="4220787"/>
            <a:ext cx="2089541" cy="1845772"/>
          </a:xfrm>
          <a:custGeom>
            <a:avLst/>
            <a:gdLst/>
            <a:ahLst/>
            <a:cxnLst/>
            <a:rect r="r" b="b" t="t" l="l"/>
            <a:pathLst>
              <a:path h="1845772" w="2089541">
                <a:moveTo>
                  <a:pt x="0" y="0"/>
                </a:moveTo>
                <a:lnTo>
                  <a:pt x="2089541" y="0"/>
                </a:lnTo>
                <a:lnTo>
                  <a:pt x="2089541" y="1845772"/>
                </a:lnTo>
                <a:lnTo>
                  <a:pt x="0" y="184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82" t="-48623" r="-46980" b="-3473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48894" y="6413639"/>
            <a:ext cx="2605556" cy="450663"/>
            <a:chOff x="0" y="0"/>
            <a:chExt cx="3474075" cy="60088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8100"/>
              <a:ext cx="3474075" cy="401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3"/>
                </a:lnSpc>
              </a:pPr>
              <a:r>
                <a:rPr lang="en-US" sz="2201">
                  <a:solidFill>
                    <a:srgbClr val="FFFFFF"/>
                  </a:solidFill>
                  <a:latin typeface="Playfair Display Bold Italics"/>
                </a:rPr>
                <a:t>Alexsandra M Silva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39361"/>
              <a:ext cx="3474075" cy="161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58297" y="0"/>
            <a:ext cx="2771405" cy="1544117"/>
            <a:chOff x="0" y="0"/>
            <a:chExt cx="3695207" cy="205882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937402"/>
              <a:ext cx="3695207" cy="1214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2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63128"/>
              <a:ext cx="3684966" cy="180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3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12471"/>
              <a:ext cx="3695207" cy="11447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6"/>
                </a:lnSpc>
              </a:pPr>
              <a:r>
                <a:rPr lang="en-US" sz="3032">
                  <a:solidFill>
                    <a:srgbClr val="FFFFFF"/>
                  </a:solidFill>
                  <a:latin typeface="Montserrat Classic Bold"/>
                </a:rPr>
                <a:t>HELLO</a:t>
              </a:r>
            </a:p>
            <a:p>
              <a:pPr algn="ctr">
                <a:lnSpc>
                  <a:spcPts val="3366"/>
                </a:lnSpc>
              </a:pPr>
              <a:r>
                <a:rPr lang="en-US" sz="3032">
                  <a:solidFill>
                    <a:srgbClr val="FFFFFF"/>
                  </a:solidFill>
                  <a:latin typeface="Montserrat Classic Bold"/>
                </a:rPr>
                <a:t>WORLD!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050"/>
              <a:ext cx="3684966" cy="225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6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92344" y="6275526"/>
            <a:ext cx="2605556" cy="726888"/>
            <a:chOff x="0" y="0"/>
            <a:chExt cx="3474075" cy="96918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38100"/>
              <a:ext cx="3474075" cy="769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3"/>
                </a:lnSpc>
              </a:pPr>
              <a:r>
                <a:rPr lang="en-US" sz="2201">
                  <a:solidFill>
                    <a:srgbClr val="FFFFFF"/>
                  </a:solidFill>
                  <a:latin typeface="Playfair Display Bold Italics"/>
                </a:rPr>
                <a:t>Antonio Vitor Ferreira Bezerra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07661"/>
              <a:ext cx="3474075" cy="161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12904" y="6275526"/>
            <a:ext cx="2605556" cy="726888"/>
            <a:chOff x="0" y="0"/>
            <a:chExt cx="3474075" cy="96918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38100"/>
              <a:ext cx="3474075" cy="769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3"/>
                </a:lnSpc>
              </a:pPr>
              <a:r>
                <a:rPr lang="en-US" sz="2201">
                  <a:solidFill>
                    <a:srgbClr val="FFFFFF"/>
                  </a:solidFill>
                  <a:latin typeface="Playfair Display Bold Italics"/>
                </a:rPr>
                <a:t>Douglas Diniz Landim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07661"/>
              <a:ext cx="3474075" cy="161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033549" y="6413639"/>
            <a:ext cx="2605556" cy="450663"/>
            <a:chOff x="0" y="0"/>
            <a:chExt cx="3474075" cy="60088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38100"/>
              <a:ext cx="3474075" cy="401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3"/>
                </a:lnSpc>
              </a:pPr>
              <a:r>
                <a:rPr lang="en-US" sz="2201">
                  <a:solidFill>
                    <a:srgbClr val="FFFFFF"/>
                  </a:solidFill>
                  <a:latin typeface="Playfair Display Bold Italics"/>
                </a:rPr>
                <a:t>Yuri Baldi e Silva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39361"/>
              <a:ext cx="3474075" cy="161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4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7727" y="2660988"/>
            <a:ext cx="12548852" cy="4965023"/>
          </a:xfrm>
          <a:custGeom>
            <a:avLst/>
            <a:gdLst/>
            <a:ahLst/>
            <a:cxnLst/>
            <a:rect r="r" b="b" t="t" l="l"/>
            <a:pathLst>
              <a:path h="4965023" w="12548852">
                <a:moveTo>
                  <a:pt x="0" y="0"/>
                </a:moveTo>
                <a:lnTo>
                  <a:pt x="12548852" y="0"/>
                </a:lnTo>
                <a:lnTo>
                  <a:pt x="12548852" y="4965024"/>
                </a:lnTo>
                <a:lnTo>
                  <a:pt x="0" y="4965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55644" y="734779"/>
            <a:ext cx="1799879" cy="1363409"/>
          </a:xfrm>
          <a:custGeom>
            <a:avLst/>
            <a:gdLst/>
            <a:ahLst/>
            <a:cxnLst/>
            <a:rect r="r" b="b" t="t" l="l"/>
            <a:pathLst>
              <a:path h="1363409" w="1799879">
                <a:moveTo>
                  <a:pt x="0" y="0"/>
                </a:moveTo>
                <a:lnTo>
                  <a:pt x="1799880" y="0"/>
                </a:lnTo>
                <a:lnTo>
                  <a:pt x="1799880" y="1363408"/>
                </a:lnTo>
                <a:lnTo>
                  <a:pt x="0" y="1363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6778" y="1414412"/>
            <a:ext cx="11134444" cy="7458176"/>
          </a:xfrm>
          <a:custGeom>
            <a:avLst/>
            <a:gdLst/>
            <a:ahLst/>
            <a:cxnLst/>
            <a:rect r="r" b="b" t="t" l="l"/>
            <a:pathLst>
              <a:path h="7458176" w="11134444">
                <a:moveTo>
                  <a:pt x="0" y="0"/>
                </a:moveTo>
                <a:lnTo>
                  <a:pt x="11134444" y="0"/>
                </a:lnTo>
                <a:lnTo>
                  <a:pt x="11134444" y="7458176"/>
                </a:lnTo>
                <a:lnTo>
                  <a:pt x="0" y="7458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22649" y="3476265"/>
            <a:ext cx="3166961" cy="4110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2"/>
              </a:lnSpc>
            </a:pPr>
            <a:r>
              <a:rPr lang="en-US" sz="1801">
                <a:solidFill>
                  <a:srgbClr val="000000"/>
                </a:solidFill>
                <a:latin typeface="Canva Sans Bold"/>
              </a:rPr>
              <a:t>Democratização do uso de I</a:t>
            </a:r>
            <a:r>
              <a:rPr lang="en-US" sz="1801">
                <a:solidFill>
                  <a:srgbClr val="000000"/>
                </a:solidFill>
                <a:latin typeface="Canva Sans Bold"/>
              </a:rPr>
              <a:t>A aplicado à Educação</a:t>
            </a:r>
          </a:p>
          <a:p>
            <a:pPr algn="ctr">
              <a:lnSpc>
                <a:spcPts val="2522"/>
              </a:lnSpc>
            </a:pPr>
          </a:p>
          <a:p>
            <a:pPr algn="ctr">
              <a:lnSpc>
                <a:spcPts val="2522"/>
              </a:lnSpc>
            </a:pPr>
            <a:r>
              <a:rPr lang="en-US" sz="1801">
                <a:solidFill>
                  <a:srgbClr val="000000"/>
                </a:solidFill>
                <a:latin typeface="Canva Sans Bold"/>
              </a:rPr>
              <a:t> Manter Confiança do cliente </a:t>
            </a:r>
          </a:p>
          <a:p>
            <a:pPr algn="ctr">
              <a:lnSpc>
                <a:spcPts val="2522"/>
              </a:lnSpc>
            </a:pPr>
          </a:p>
          <a:p>
            <a:pPr algn="ctr">
              <a:lnSpc>
                <a:spcPts val="2522"/>
              </a:lnSpc>
            </a:pPr>
            <a:r>
              <a:rPr lang="en-US" sz="1801">
                <a:solidFill>
                  <a:srgbClr val="000000"/>
                </a:solidFill>
                <a:latin typeface="Canva Sans Bold"/>
              </a:rPr>
              <a:t> Programas de Tutoria e Mentoria</a:t>
            </a:r>
          </a:p>
          <a:p>
            <a:pPr algn="ctr">
              <a:lnSpc>
                <a:spcPts val="2522"/>
              </a:lnSpc>
            </a:pPr>
          </a:p>
          <a:p>
            <a:pPr algn="ctr">
              <a:lnSpc>
                <a:spcPts val="2522"/>
              </a:lnSpc>
            </a:pPr>
            <a:r>
              <a:rPr lang="en-US" sz="1801">
                <a:solidFill>
                  <a:srgbClr val="000000"/>
                </a:solidFill>
                <a:latin typeface="Canva Sans Bold"/>
              </a:rPr>
              <a:t>Melhorar o setor de Inteligência e Análise de dados</a:t>
            </a:r>
          </a:p>
          <a:p>
            <a:pPr algn="ctr">
              <a:lnSpc>
                <a:spcPts val="252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988537" y="2006875"/>
            <a:ext cx="3457760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Oportunidades de 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49909" y="1929197"/>
            <a:ext cx="3303263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Problema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79357" y="4645659"/>
            <a:ext cx="3329285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anva Sans Bold"/>
              </a:rPr>
              <a:t>QueroAI  Assistant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322543" y="6073113"/>
            <a:ext cx="1642913" cy="939833"/>
            <a:chOff x="0" y="0"/>
            <a:chExt cx="2190551" cy="125311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7150"/>
              <a:ext cx="2190551" cy="990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4"/>
                </a:lnSpc>
              </a:pPr>
              <a:r>
                <a:rPr lang="en-US" sz="2782">
                  <a:solidFill>
                    <a:srgbClr val="000000"/>
                  </a:solidFill>
                  <a:latin typeface="Chewy"/>
                </a:rPr>
                <a:t>welcome</a:t>
              </a:r>
            </a:p>
            <a:p>
              <a:pPr algn="ctr">
                <a:lnSpc>
                  <a:spcPts val="2754"/>
                </a:lnSpc>
              </a:pPr>
              <a:r>
                <a:rPr lang="en-US" sz="2782">
                  <a:solidFill>
                    <a:srgbClr val="000000"/>
                  </a:solidFill>
                  <a:latin typeface="Chewy"/>
                </a:rPr>
                <a:t>little one!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20046"/>
              <a:ext cx="2190551" cy="133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1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375420" y="4185312"/>
            <a:ext cx="3166961" cy="188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2"/>
              </a:lnSpc>
            </a:pPr>
            <a:r>
              <a:rPr lang="en-US" sz="1801">
                <a:solidFill>
                  <a:srgbClr val="000000"/>
                </a:solidFill>
                <a:latin typeface="Canva Sans Bold"/>
              </a:rPr>
              <a:t>Evasão do ensino superior no Brasil</a:t>
            </a:r>
          </a:p>
          <a:p>
            <a:pPr algn="ctr">
              <a:lnSpc>
                <a:spcPts val="2522"/>
              </a:lnSpc>
            </a:pPr>
          </a:p>
          <a:p>
            <a:pPr algn="ctr">
              <a:lnSpc>
                <a:spcPts val="2522"/>
              </a:lnSpc>
            </a:pPr>
            <a:r>
              <a:rPr lang="en-US" sz="1801">
                <a:solidFill>
                  <a:srgbClr val="000000"/>
                </a:solidFill>
                <a:latin typeface="Canva Sans Bold"/>
              </a:rPr>
              <a:t>Desenvolvimento de habilidades para o século 21</a:t>
            </a:r>
          </a:p>
          <a:p>
            <a:pPr algn="ctr">
              <a:lnSpc>
                <a:spcPts val="252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008836" y="3872902"/>
            <a:ext cx="2270329" cy="340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0"/>
              </a:lnSpc>
            </a:pPr>
            <a:r>
              <a:rPr lang="en-US" sz="1993">
                <a:solidFill>
                  <a:srgbClr val="000000"/>
                </a:solidFill>
                <a:latin typeface="Canva Sans Bold"/>
              </a:rPr>
              <a:t>Solução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87275" y="6894484"/>
            <a:ext cx="3042233" cy="2969980"/>
          </a:xfrm>
          <a:custGeom>
            <a:avLst/>
            <a:gdLst/>
            <a:ahLst/>
            <a:cxnLst/>
            <a:rect r="r" b="b" t="t" l="l"/>
            <a:pathLst>
              <a:path h="2969980" w="3042233">
                <a:moveTo>
                  <a:pt x="0" y="0"/>
                </a:moveTo>
                <a:lnTo>
                  <a:pt x="3042233" y="0"/>
                </a:lnTo>
                <a:lnTo>
                  <a:pt x="3042233" y="2969980"/>
                </a:lnTo>
                <a:lnTo>
                  <a:pt x="0" y="29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554" y="6477639"/>
            <a:ext cx="3803670" cy="3803670"/>
          </a:xfrm>
          <a:custGeom>
            <a:avLst/>
            <a:gdLst/>
            <a:ahLst/>
            <a:cxnLst/>
            <a:rect r="r" b="b" t="t" l="l"/>
            <a:pathLst>
              <a:path h="3803670" w="3803670">
                <a:moveTo>
                  <a:pt x="0" y="0"/>
                </a:moveTo>
                <a:lnTo>
                  <a:pt x="3803669" y="0"/>
                </a:lnTo>
                <a:lnTo>
                  <a:pt x="3803669" y="3803669"/>
                </a:lnTo>
                <a:lnTo>
                  <a:pt x="0" y="3803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47979" y="6618600"/>
            <a:ext cx="2114842" cy="1189599"/>
          </a:xfrm>
          <a:custGeom>
            <a:avLst/>
            <a:gdLst/>
            <a:ahLst/>
            <a:cxnLst/>
            <a:rect r="r" b="b" t="t" l="l"/>
            <a:pathLst>
              <a:path h="1189599" w="2114842">
                <a:moveTo>
                  <a:pt x="0" y="0"/>
                </a:moveTo>
                <a:lnTo>
                  <a:pt x="2114842" y="0"/>
                </a:lnTo>
                <a:lnTo>
                  <a:pt x="2114842" y="1189598"/>
                </a:lnTo>
                <a:lnTo>
                  <a:pt x="0" y="1189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5554" y="151024"/>
            <a:ext cx="2956593" cy="1476907"/>
            <a:chOff x="0" y="0"/>
            <a:chExt cx="3942125" cy="196920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30588" y="87747"/>
              <a:ext cx="2808281" cy="552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2"/>
                </a:lnSpc>
              </a:pPr>
              <a:r>
                <a:rPr lang="en-US" sz="3062">
                  <a:solidFill>
                    <a:srgbClr val="FF52B4"/>
                  </a:solidFill>
                  <a:latin typeface="Shrikhand Bold"/>
                </a:rPr>
                <a:t>QUERO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-344263">
              <a:off x="73636" y="262081"/>
              <a:ext cx="3801495" cy="1520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03"/>
                </a:lnSpc>
              </a:pPr>
              <a:r>
                <a:rPr lang="en-US" sz="4303">
                  <a:solidFill>
                    <a:srgbClr val="1ED5C3"/>
                  </a:solidFill>
                  <a:latin typeface="Nickainley Bold"/>
                </a:rPr>
                <a:t>Artifitial Intelligence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110880" y="1532680"/>
            <a:ext cx="120662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QUEROAI: FACILITADORA DE ENSINO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22147" y="2888178"/>
            <a:ext cx="11029924" cy="222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663" indent="-303332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Canva Sans"/>
              </a:rPr>
              <a:t>Menor evasão</a:t>
            </a:r>
          </a:p>
          <a:p>
            <a:pPr marL="606663" indent="-303332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Canva Sans"/>
              </a:rPr>
              <a:t>Vantagem Competitiva</a:t>
            </a:r>
          </a:p>
          <a:p>
            <a:pPr marL="606663" indent="-303332" lvl="1">
              <a:lnSpc>
                <a:spcPts val="3933"/>
              </a:lnSpc>
              <a:buFont typeface="Arial"/>
              <a:buChar char="•"/>
            </a:pPr>
            <a:r>
              <a:rPr lang="en-US" sz="2809">
                <a:solidFill>
                  <a:srgbClr val="FFFFFF"/>
                </a:solidFill>
                <a:latin typeface="Canva Sans"/>
              </a:rPr>
              <a:t>Armazenamento de dados das perguntas</a:t>
            </a:r>
          </a:p>
          <a:p>
            <a:pPr algn="ctr">
              <a:lnSpc>
                <a:spcPts val="619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347979" y="8016309"/>
            <a:ext cx="9906133" cy="147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anva Sans Bold"/>
              </a:rPr>
              <a:t>Garantir uma educação inclusiva e equitativa de qualidade e promover oportunidades de aprendizagem ao longo da vida para todos.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958" y="4354895"/>
            <a:ext cx="812122" cy="812122"/>
          </a:xfrm>
          <a:custGeom>
            <a:avLst/>
            <a:gdLst/>
            <a:ahLst/>
            <a:cxnLst/>
            <a:rect r="r" b="b" t="t" l="l"/>
            <a:pathLst>
              <a:path h="812122" w="812122">
                <a:moveTo>
                  <a:pt x="0" y="0"/>
                </a:moveTo>
                <a:lnTo>
                  <a:pt x="812122" y="0"/>
                </a:lnTo>
                <a:lnTo>
                  <a:pt x="812122" y="812122"/>
                </a:lnTo>
                <a:lnTo>
                  <a:pt x="0" y="812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0292" y="3790840"/>
            <a:ext cx="3041792" cy="843063"/>
            <a:chOff x="0" y="0"/>
            <a:chExt cx="801131" cy="2220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1131" cy="222041"/>
            </a:xfrm>
            <a:custGeom>
              <a:avLst/>
              <a:gdLst/>
              <a:ahLst/>
              <a:cxnLst/>
              <a:rect r="r" b="b" t="t" l="l"/>
              <a:pathLst>
                <a:path h="222041" w="801131">
                  <a:moveTo>
                    <a:pt x="0" y="0"/>
                  </a:moveTo>
                  <a:lnTo>
                    <a:pt x="801131" y="0"/>
                  </a:lnTo>
                  <a:lnTo>
                    <a:pt x="801131" y="222041"/>
                  </a:lnTo>
                  <a:lnTo>
                    <a:pt x="0" y="222041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Assistant Service</a:t>
              </a:r>
            </a:p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Input, autenticação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50292" y="4858211"/>
            <a:ext cx="3194385" cy="843063"/>
            <a:chOff x="0" y="0"/>
            <a:chExt cx="841319" cy="222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1319" cy="222041"/>
            </a:xfrm>
            <a:custGeom>
              <a:avLst/>
              <a:gdLst/>
              <a:ahLst/>
              <a:cxnLst/>
              <a:rect r="r" b="b" t="t" l="l"/>
              <a:pathLst>
                <a:path h="222041" w="841319">
                  <a:moveTo>
                    <a:pt x="0" y="0"/>
                  </a:moveTo>
                  <a:lnTo>
                    <a:pt x="841319" y="0"/>
                  </a:lnTo>
                  <a:lnTo>
                    <a:pt x="841319" y="222041"/>
                  </a:lnTo>
                  <a:lnTo>
                    <a:pt x="0" y="222041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Lógica (código)</a:t>
              </a:r>
            </a:p>
          </p:txBody>
        </p:sp>
      </p:grpSp>
      <p:sp>
        <p:nvSpPr>
          <p:cNvPr name="AutoShape 9" id="9"/>
          <p:cNvSpPr/>
          <p:nvPr/>
        </p:nvSpPr>
        <p:spPr>
          <a:xfrm>
            <a:off x="1277263" y="4231421"/>
            <a:ext cx="15730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1277263" y="5279743"/>
            <a:ext cx="15730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524397" y="45207"/>
            <a:ext cx="1763603" cy="1768023"/>
          </a:xfrm>
          <a:custGeom>
            <a:avLst/>
            <a:gdLst/>
            <a:ahLst/>
            <a:cxnLst/>
            <a:rect r="r" b="b" t="t" l="l"/>
            <a:pathLst>
              <a:path h="1768023" w="1763603">
                <a:moveTo>
                  <a:pt x="0" y="0"/>
                </a:moveTo>
                <a:lnTo>
                  <a:pt x="1763603" y="0"/>
                </a:lnTo>
                <a:lnTo>
                  <a:pt x="1763603" y="1768023"/>
                </a:lnTo>
                <a:lnTo>
                  <a:pt x="0" y="1768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803465" y="3533862"/>
            <a:ext cx="1559765" cy="1333464"/>
            <a:chOff x="0" y="0"/>
            <a:chExt cx="1007608" cy="8614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7608" cy="861417"/>
            </a:xfrm>
            <a:custGeom>
              <a:avLst/>
              <a:gdLst/>
              <a:ahLst/>
              <a:cxnLst/>
              <a:rect r="r" b="b" t="t" l="l"/>
              <a:pathLst>
                <a:path h="861417" w="1007608">
                  <a:moveTo>
                    <a:pt x="503804" y="0"/>
                  </a:moveTo>
                  <a:lnTo>
                    <a:pt x="1007608" y="861417"/>
                  </a:lnTo>
                  <a:lnTo>
                    <a:pt x="0" y="861417"/>
                  </a:lnTo>
                  <a:lnTo>
                    <a:pt x="503804" y="0"/>
                  </a:lnTo>
                  <a:close/>
                </a:path>
              </a:pathLst>
            </a:custGeom>
            <a:solidFill>
              <a:srgbClr val="7900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ULTRON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278831" y="2695876"/>
            <a:ext cx="1535068" cy="1096416"/>
            <a:chOff x="0" y="0"/>
            <a:chExt cx="995736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95736" cy="711200"/>
            </a:xfrm>
            <a:custGeom>
              <a:avLst/>
              <a:gdLst/>
              <a:ahLst/>
              <a:cxnLst/>
              <a:rect r="r" b="b" t="t" l="l"/>
              <a:pathLst>
                <a:path h="711200" w="995736">
                  <a:moveTo>
                    <a:pt x="497868" y="0"/>
                  </a:moveTo>
                  <a:lnTo>
                    <a:pt x="995736" y="711200"/>
                  </a:lnTo>
                  <a:lnTo>
                    <a:pt x="0" y="711200"/>
                  </a:lnTo>
                  <a:lnTo>
                    <a:pt x="497868" y="0"/>
                  </a:lnTo>
                  <a:close/>
                </a:path>
              </a:pathLst>
            </a:custGeom>
            <a:solidFill>
              <a:srgbClr val="7900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ULTRON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5892084" y="4200594"/>
            <a:ext cx="1301322" cy="117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11845655" y="2826249"/>
            <a:ext cx="1822619" cy="2340767"/>
            <a:chOff x="0" y="0"/>
            <a:chExt cx="2430159" cy="3121023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430159" cy="989171"/>
              <a:chOff x="0" y="0"/>
              <a:chExt cx="480031" cy="19539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80031" cy="195392"/>
              </a:xfrm>
              <a:custGeom>
                <a:avLst/>
                <a:gdLst/>
                <a:ahLst/>
                <a:cxnLst/>
                <a:rect r="r" b="b" t="t" l="l"/>
                <a:pathLst>
                  <a:path h="195392" w="480031">
                    <a:moveTo>
                      <a:pt x="0" y="0"/>
                    </a:moveTo>
                    <a:lnTo>
                      <a:pt x="480031" y="0"/>
                    </a:lnTo>
                    <a:lnTo>
                      <a:pt x="480031" y="195392"/>
                    </a:lnTo>
                    <a:lnTo>
                      <a:pt x="0" y="19539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2"/>
                  </a:lnSpc>
                </a:pPr>
                <a:r>
                  <a:rPr lang="en-US" sz="1801">
                    <a:solidFill>
                      <a:srgbClr val="FFFFFF"/>
                    </a:solidFill>
                    <a:latin typeface="Canva Sans Bold"/>
                  </a:rPr>
                  <a:t>ChatGPT-3.5</a:t>
                </a:r>
              </a:p>
              <a:p>
                <a:pPr algn="ctr">
                  <a:lnSpc>
                    <a:spcPts val="2522"/>
                  </a:lnSpc>
                </a:pPr>
                <a:r>
                  <a:rPr lang="en-US" sz="1801">
                    <a:solidFill>
                      <a:srgbClr val="FFFFFF"/>
                    </a:solidFill>
                    <a:latin typeface="Canva Sans Bold"/>
                  </a:rPr>
                  <a:t>UC - 1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1066114"/>
              <a:ext cx="2430159" cy="989171"/>
              <a:chOff x="0" y="0"/>
              <a:chExt cx="480031" cy="19539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80031" cy="195392"/>
              </a:xfrm>
              <a:custGeom>
                <a:avLst/>
                <a:gdLst/>
                <a:ahLst/>
                <a:cxnLst/>
                <a:rect r="r" b="b" t="t" l="l"/>
                <a:pathLst>
                  <a:path h="195392" w="480031">
                    <a:moveTo>
                      <a:pt x="0" y="0"/>
                    </a:moveTo>
                    <a:lnTo>
                      <a:pt x="480031" y="0"/>
                    </a:lnTo>
                    <a:lnTo>
                      <a:pt x="480031" y="195392"/>
                    </a:lnTo>
                    <a:lnTo>
                      <a:pt x="0" y="19539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2"/>
                  </a:lnSpc>
                </a:pPr>
                <a:r>
                  <a:rPr lang="en-US" sz="1801">
                    <a:solidFill>
                      <a:srgbClr val="FFFFFF"/>
                    </a:solidFill>
                    <a:latin typeface="Canva Sans Bold"/>
                  </a:rPr>
                  <a:t>ChatGPT-3.5</a:t>
                </a:r>
              </a:p>
              <a:p>
                <a:pPr algn="ctr">
                  <a:lnSpc>
                    <a:spcPts val="2522"/>
                  </a:lnSpc>
                </a:pPr>
                <a:r>
                  <a:rPr lang="en-US" sz="1801">
                    <a:solidFill>
                      <a:srgbClr val="FFFFFF"/>
                    </a:solidFill>
                    <a:latin typeface="Canva Sans Bold"/>
                  </a:rPr>
                  <a:t>UC - 2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2131852"/>
              <a:ext cx="2430159" cy="989171"/>
              <a:chOff x="0" y="0"/>
              <a:chExt cx="480031" cy="19539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80031" cy="195392"/>
              </a:xfrm>
              <a:custGeom>
                <a:avLst/>
                <a:gdLst/>
                <a:ahLst/>
                <a:cxnLst/>
                <a:rect r="r" b="b" t="t" l="l"/>
                <a:pathLst>
                  <a:path h="195392" w="480031">
                    <a:moveTo>
                      <a:pt x="0" y="0"/>
                    </a:moveTo>
                    <a:lnTo>
                      <a:pt x="480031" y="0"/>
                    </a:lnTo>
                    <a:lnTo>
                      <a:pt x="480031" y="195392"/>
                    </a:lnTo>
                    <a:lnTo>
                      <a:pt x="0" y="19539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2"/>
                  </a:lnSpc>
                </a:pPr>
                <a:r>
                  <a:rPr lang="en-US" sz="1801">
                    <a:solidFill>
                      <a:srgbClr val="FFFFFF"/>
                    </a:solidFill>
                    <a:latin typeface="Canva Sans Bold"/>
                  </a:rPr>
                  <a:t>ChatGPT-3.5</a:t>
                </a:r>
              </a:p>
              <a:p>
                <a:pPr algn="ctr">
                  <a:lnSpc>
                    <a:spcPts val="2522"/>
                  </a:lnSpc>
                </a:pPr>
                <a:r>
                  <a:rPr lang="en-US" sz="1801">
                    <a:solidFill>
                      <a:srgbClr val="FFFFFF"/>
                    </a:solidFill>
                    <a:latin typeface="Canva Sans Bold"/>
                  </a:rPr>
                  <a:t>UC - 3</a:t>
                </a: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9541166" y="3463394"/>
            <a:ext cx="1450848" cy="145084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000000"/>
                  </a:solidFill>
                  <a:latin typeface="Canva Sans Bold"/>
                </a:rPr>
                <a:t>modularizacao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 flipV="true">
            <a:off x="7931753" y="4188818"/>
            <a:ext cx="1609414" cy="235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V="true">
            <a:off x="10992014" y="3244083"/>
            <a:ext cx="853641" cy="94473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5859956" y="4981431"/>
            <a:ext cx="2071086" cy="1749604"/>
          </a:xfrm>
          <a:custGeom>
            <a:avLst/>
            <a:gdLst/>
            <a:ahLst/>
            <a:cxnLst/>
            <a:rect r="r" b="b" t="t" l="l"/>
            <a:pathLst>
              <a:path h="1749604" w="2071086">
                <a:moveTo>
                  <a:pt x="0" y="0"/>
                </a:moveTo>
                <a:lnTo>
                  <a:pt x="2071086" y="0"/>
                </a:lnTo>
                <a:lnTo>
                  <a:pt x="2071086" y="1749604"/>
                </a:lnTo>
                <a:lnTo>
                  <a:pt x="0" y="1749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35" id="35"/>
          <p:cNvSpPr/>
          <p:nvPr/>
        </p:nvSpPr>
        <p:spPr>
          <a:xfrm>
            <a:off x="13668274" y="3244083"/>
            <a:ext cx="19943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16046365" y="3792291"/>
            <a:ext cx="849134" cy="11891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17094339" y="3591488"/>
            <a:ext cx="390227" cy="390227"/>
          </a:xfrm>
          <a:custGeom>
            <a:avLst/>
            <a:gdLst/>
            <a:ahLst/>
            <a:cxnLst/>
            <a:rect r="r" b="b" t="t" l="l"/>
            <a:pathLst>
              <a:path h="390227" w="390227">
                <a:moveTo>
                  <a:pt x="0" y="0"/>
                </a:moveTo>
                <a:lnTo>
                  <a:pt x="390226" y="0"/>
                </a:lnTo>
                <a:lnTo>
                  <a:pt x="390226" y="390227"/>
                </a:lnTo>
                <a:lnTo>
                  <a:pt x="0" y="390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38" id="38"/>
          <p:cNvSpPr/>
          <p:nvPr/>
        </p:nvSpPr>
        <p:spPr>
          <a:xfrm flipH="true">
            <a:off x="6044677" y="3792291"/>
            <a:ext cx="10001689" cy="14874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4303085" y="5996550"/>
            <a:ext cx="6467863" cy="3639352"/>
          </a:xfrm>
          <a:custGeom>
            <a:avLst/>
            <a:gdLst/>
            <a:ahLst/>
            <a:cxnLst/>
            <a:rect r="r" b="b" t="t" l="l"/>
            <a:pathLst>
              <a:path h="3639352" w="6467863">
                <a:moveTo>
                  <a:pt x="0" y="0"/>
                </a:moveTo>
                <a:lnTo>
                  <a:pt x="6467864" y="0"/>
                </a:lnTo>
                <a:lnTo>
                  <a:pt x="6467864" y="3639351"/>
                </a:lnTo>
                <a:lnTo>
                  <a:pt x="0" y="3639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277263" y="6263167"/>
            <a:ext cx="3025822" cy="2306802"/>
            <a:chOff x="0" y="0"/>
            <a:chExt cx="1066146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66146" cy="812800"/>
            </a:xfrm>
            <a:custGeom>
              <a:avLst/>
              <a:gdLst/>
              <a:ahLst/>
              <a:cxnLst/>
              <a:rect r="r" b="b" t="t" l="l"/>
              <a:pathLst>
                <a:path h="812800" w="1066146">
                  <a:moveTo>
                    <a:pt x="533073" y="0"/>
                  </a:moveTo>
                  <a:lnTo>
                    <a:pt x="1066146" y="406400"/>
                  </a:lnTo>
                  <a:lnTo>
                    <a:pt x="533073" y="812800"/>
                  </a:lnTo>
                  <a:lnTo>
                    <a:pt x="0" y="406400"/>
                  </a:lnTo>
                  <a:lnTo>
                    <a:pt x="533073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000000"/>
                  </a:solidFill>
                  <a:latin typeface="Canva Sans Bold"/>
                </a:rPr>
                <a:t>modularizacao</a:t>
              </a:r>
            </a:p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000000"/>
                  </a:solidFill>
                  <a:latin typeface="Canva Sans Bold"/>
                </a:rPr>
                <a:t>LANGCHAIN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11418834" y="5733617"/>
            <a:ext cx="4021836" cy="4165217"/>
          </a:xfrm>
          <a:custGeom>
            <a:avLst/>
            <a:gdLst/>
            <a:ahLst/>
            <a:cxnLst/>
            <a:rect r="r" b="b" t="t" l="l"/>
            <a:pathLst>
              <a:path h="4165217" w="4021836">
                <a:moveTo>
                  <a:pt x="0" y="0"/>
                </a:moveTo>
                <a:lnTo>
                  <a:pt x="4021837" y="0"/>
                </a:lnTo>
                <a:lnTo>
                  <a:pt x="4021837" y="4165217"/>
                </a:lnTo>
                <a:lnTo>
                  <a:pt x="0" y="41652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3390315" y="3186933"/>
            <a:ext cx="1864034" cy="49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>
                <a:solidFill>
                  <a:srgbClr val="000000"/>
                </a:solidFill>
                <a:latin typeface="Canva Sans Bold"/>
              </a:rPr>
              <a:t>Lógica, UX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35569" y="5205173"/>
            <a:ext cx="654899" cy="38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280">
                <a:solidFill>
                  <a:srgbClr val="000000"/>
                </a:solidFill>
                <a:latin typeface="Canva Sans Bold"/>
              </a:rPr>
              <a:t>User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21539" y="332480"/>
            <a:ext cx="15149589" cy="20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6"/>
              </a:lnSpc>
            </a:pPr>
            <a:r>
              <a:rPr lang="en-US" sz="8016">
                <a:solidFill>
                  <a:srgbClr val="FF52B4"/>
                </a:solidFill>
                <a:latin typeface="Barlow SemiCondensed Heavy"/>
              </a:rPr>
              <a:t>DATAFLOW OVERVIEW</a:t>
            </a:r>
          </a:p>
          <a:p>
            <a:pPr algn="ctr">
              <a:lnSpc>
                <a:spcPts val="8016"/>
              </a:lnSpc>
            </a:pPr>
            <a:r>
              <a:rPr lang="en-US" sz="8016">
                <a:solidFill>
                  <a:srgbClr val="FF52B4"/>
                </a:solidFill>
                <a:latin typeface="Barlow SemiCondensed Heavy"/>
              </a:rPr>
              <a:t>CICLO 1/2 - DATA AQUISITION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895499" y="3943615"/>
            <a:ext cx="787906" cy="69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Usuario, </a:t>
            </a:r>
          </a:p>
          <a:p>
            <a:pPr algn="ctr">
              <a:lnSpc>
                <a:spcPts val="1833"/>
              </a:lnSpc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Pergunta,</a:t>
            </a:r>
          </a:p>
          <a:p>
            <a:pPr algn="ctr">
              <a:lnSpc>
                <a:spcPts val="1833"/>
              </a:lnSpc>
              <a:spcBef>
                <a:spcPct val="0"/>
              </a:spcBef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Resposta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362397" y="6661338"/>
            <a:ext cx="1289449" cy="2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"/>
              </a:lnSpc>
              <a:spcBef>
                <a:spcPct val="0"/>
              </a:spcBef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Database da UC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400954" y="2919440"/>
            <a:ext cx="1731273" cy="46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MODULARIZACAO</a:t>
            </a:r>
          </a:p>
          <a:p>
            <a:pPr algn="ctr">
              <a:lnSpc>
                <a:spcPts val="1833"/>
              </a:lnSpc>
              <a:spcBef>
                <a:spcPct val="0"/>
              </a:spcBef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POR UC - CONTEUDO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718585" y="4612663"/>
            <a:ext cx="721668" cy="29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2"/>
              </a:lnSpc>
              <a:spcBef>
                <a:spcPct val="0"/>
              </a:spcBef>
            </a:pPr>
            <a:r>
              <a:rPr lang="en-US" sz="1801">
                <a:solidFill>
                  <a:srgbClr val="000000"/>
                </a:solidFill>
                <a:latin typeface="Canva Sans Bold"/>
              </a:rPr>
              <a:t>UC DB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967" y="5385587"/>
            <a:ext cx="812122" cy="812122"/>
          </a:xfrm>
          <a:custGeom>
            <a:avLst/>
            <a:gdLst/>
            <a:ahLst/>
            <a:cxnLst/>
            <a:rect r="r" b="b" t="t" l="l"/>
            <a:pathLst>
              <a:path h="812122" w="812122">
                <a:moveTo>
                  <a:pt x="0" y="0"/>
                </a:moveTo>
                <a:lnTo>
                  <a:pt x="812122" y="0"/>
                </a:lnTo>
                <a:lnTo>
                  <a:pt x="812122" y="812122"/>
                </a:lnTo>
                <a:lnTo>
                  <a:pt x="0" y="812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1386" y="5348563"/>
            <a:ext cx="3041792" cy="843063"/>
            <a:chOff x="0" y="0"/>
            <a:chExt cx="801131" cy="2220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01131" cy="222041"/>
            </a:xfrm>
            <a:custGeom>
              <a:avLst/>
              <a:gdLst/>
              <a:ahLst/>
              <a:cxnLst/>
              <a:rect r="r" b="b" t="t" l="l"/>
              <a:pathLst>
                <a:path h="222041" w="801131">
                  <a:moveTo>
                    <a:pt x="0" y="0"/>
                  </a:moveTo>
                  <a:lnTo>
                    <a:pt x="801131" y="0"/>
                  </a:lnTo>
                  <a:lnTo>
                    <a:pt x="801131" y="222041"/>
                  </a:lnTo>
                  <a:lnTo>
                    <a:pt x="0" y="222041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Assistant Service</a:t>
              </a:r>
            </a:p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Input, autenticação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15535" y="9258300"/>
            <a:ext cx="3194385" cy="843063"/>
            <a:chOff x="0" y="0"/>
            <a:chExt cx="841319" cy="2220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1319" cy="222041"/>
            </a:xfrm>
            <a:custGeom>
              <a:avLst/>
              <a:gdLst/>
              <a:ahLst/>
              <a:cxnLst/>
              <a:rect r="r" b="b" t="t" l="l"/>
              <a:pathLst>
                <a:path h="222041" w="841319">
                  <a:moveTo>
                    <a:pt x="0" y="0"/>
                  </a:moveTo>
                  <a:lnTo>
                    <a:pt x="841319" y="0"/>
                  </a:lnTo>
                  <a:lnTo>
                    <a:pt x="841319" y="222041"/>
                  </a:lnTo>
                  <a:lnTo>
                    <a:pt x="0" y="222041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Lógica (código)</a:t>
              </a: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950089" y="5789144"/>
            <a:ext cx="1311297" cy="25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544028" y="6197709"/>
            <a:ext cx="5271507" cy="34821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6524397" y="45207"/>
            <a:ext cx="1763603" cy="1768023"/>
          </a:xfrm>
          <a:custGeom>
            <a:avLst/>
            <a:gdLst/>
            <a:ahLst/>
            <a:cxnLst/>
            <a:rect r="r" b="b" t="t" l="l"/>
            <a:pathLst>
              <a:path h="1768023" w="1763603">
                <a:moveTo>
                  <a:pt x="0" y="0"/>
                </a:moveTo>
                <a:lnTo>
                  <a:pt x="1763603" y="0"/>
                </a:lnTo>
                <a:lnTo>
                  <a:pt x="1763603" y="1768023"/>
                </a:lnTo>
                <a:lnTo>
                  <a:pt x="0" y="1768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214558" y="5091585"/>
            <a:ext cx="1559765" cy="1333464"/>
            <a:chOff x="0" y="0"/>
            <a:chExt cx="1007608" cy="8614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7608" cy="861417"/>
            </a:xfrm>
            <a:custGeom>
              <a:avLst/>
              <a:gdLst/>
              <a:ahLst/>
              <a:cxnLst/>
              <a:rect r="r" b="b" t="t" l="l"/>
              <a:pathLst>
                <a:path h="861417" w="1007608">
                  <a:moveTo>
                    <a:pt x="503804" y="0"/>
                  </a:moveTo>
                  <a:lnTo>
                    <a:pt x="1007608" y="861417"/>
                  </a:lnTo>
                  <a:lnTo>
                    <a:pt x="0" y="861417"/>
                  </a:lnTo>
                  <a:lnTo>
                    <a:pt x="503804" y="0"/>
                  </a:lnTo>
                  <a:close/>
                </a:path>
              </a:pathLst>
            </a:custGeom>
            <a:solidFill>
              <a:srgbClr val="7900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ULTRON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288158" y="6998416"/>
            <a:ext cx="1535068" cy="1096416"/>
            <a:chOff x="0" y="0"/>
            <a:chExt cx="995736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95736" cy="711200"/>
            </a:xfrm>
            <a:custGeom>
              <a:avLst/>
              <a:gdLst/>
              <a:ahLst/>
              <a:cxnLst/>
              <a:rect r="r" b="b" t="t" l="l"/>
              <a:pathLst>
                <a:path h="711200" w="995736">
                  <a:moveTo>
                    <a:pt x="497868" y="0"/>
                  </a:moveTo>
                  <a:lnTo>
                    <a:pt x="995736" y="711200"/>
                  </a:lnTo>
                  <a:lnTo>
                    <a:pt x="0" y="711200"/>
                  </a:lnTo>
                  <a:lnTo>
                    <a:pt x="497868" y="0"/>
                  </a:lnTo>
                  <a:close/>
                </a:path>
              </a:pathLst>
            </a:custGeom>
            <a:solidFill>
              <a:srgbClr val="7900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ULTRON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5303178" y="5758318"/>
            <a:ext cx="1301322" cy="117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8889994" y="4953592"/>
            <a:ext cx="1450848" cy="1609452"/>
            <a:chOff x="0" y="0"/>
            <a:chExt cx="812800" cy="90165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901654"/>
            </a:xfrm>
            <a:custGeom>
              <a:avLst/>
              <a:gdLst/>
              <a:ahLst/>
              <a:cxnLst/>
              <a:rect r="r" b="b" t="t" l="l"/>
              <a:pathLst>
                <a:path h="901654" w="812800">
                  <a:moveTo>
                    <a:pt x="406400" y="0"/>
                  </a:moveTo>
                  <a:lnTo>
                    <a:pt x="812800" y="450827"/>
                  </a:lnTo>
                  <a:lnTo>
                    <a:pt x="406400" y="901654"/>
                  </a:lnTo>
                  <a:lnTo>
                    <a:pt x="0" y="45082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000000"/>
                  </a:solidFill>
                  <a:latin typeface="Canva Sans Bold"/>
                </a:rPr>
                <a:t>switch</a:t>
              </a:r>
            </a:p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000000"/>
                  </a:solidFill>
                  <a:latin typeface="Canva Sans Bold"/>
                </a:rPr>
                <a:t>modelo/uc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V="true">
            <a:off x="7342846" y="5758318"/>
            <a:ext cx="1547148" cy="117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6573626" y="3175833"/>
            <a:ext cx="3041792" cy="17777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5631581" y="8401260"/>
            <a:ext cx="2071086" cy="1749604"/>
          </a:xfrm>
          <a:custGeom>
            <a:avLst/>
            <a:gdLst/>
            <a:ahLst/>
            <a:cxnLst/>
            <a:rect r="r" b="b" t="t" l="l"/>
            <a:pathLst>
              <a:path h="1749604" w="2071086">
                <a:moveTo>
                  <a:pt x="0" y="0"/>
                </a:moveTo>
                <a:lnTo>
                  <a:pt x="2071086" y="0"/>
                </a:lnTo>
                <a:lnTo>
                  <a:pt x="2071086" y="1749604"/>
                </a:lnTo>
                <a:lnTo>
                  <a:pt x="0" y="1749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15055692" y="8094832"/>
            <a:ext cx="1611433" cy="3064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17651846" y="8556122"/>
            <a:ext cx="390227" cy="390227"/>
          </a:xfrm>
          <a:custGeom>
            <a:avLst/>
            <a:gdLst/>
            <a:ahLst/>
            <a:cxnLst/>
            <a:rect r="r" b="b" t="t" l="l"/>
            <a:pathLst>
              <a:path h="390227" w="390227">
                <a:moveTo>
                  <a:pt x="0" y="0"/>
                </a:moveTo>
                <a:lnTo>
                  <a:pt x="390227" y="0"/>
                </a:lnTo>
                <a:lnTo>
                  <a:pt x="390227" y="390227"/>
                </a:lnTo>
                <a:lnTo>
                  <a:pt x="0" y="390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801408" y="4744656"/>
            <a:ext cx="1864034" cy="49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>
                <a:solidFill>
                  <a:srgbClr val="000000"/>
                </a:solidFill>
                <a:latin typeface="Canva Sans Bold"/>
              </a:rPr>
              <a:t>Lógica, UX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4028" y="4454163"/>
            <a:ext cx="654899" cy="385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280">
                <a:solidFill>
                  <a:srgbClr val="000000"/>
                </a:solidFill>
                <a:latin typeface="Canva Sans Bold"/>
              </a:rPr>
              <a:t>User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3790" y="202165"/>
            <a:ext cx="15149589" cy="20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6"/>
              </a:lnSpc>
            </a:pPr>
            <a:r>
              <a:rPr lang="en-US" sz="8016">
                <a:solidFill>
                  <a:srgbClr val="FF52B4"/>
                </a:solidFill>
                <a:latin typeface="Barlow SemiCondensed Heavy"/>
              </a:rPr>
              <a:t>DATAFLOW OVERVIEW</a:t>
            </a:r>
          </a:p>
          <a:p>
            <a:pPr algn="ctr">
              <a:lnSpc>
                <a:spcPts val="8016"/>
              </a:lnSpc>
            </a:pPr>
            <a:r>
              <a:rPr lang="en-US" sz="8016">
                <a:solidFill>
                  <a:srgbClr val="FF52B4"/>
                </a:solidFill>
                <a:latin typeface="Barlow SemiCondensed Heavy"/>
              </a:rPr>
              <a:t>CICLO 2/2 - COST REDUCTION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38457" y="7415107"/>
            <a:ext cx="787906" cy="69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Usuario, </a:t>
            </a:r>
          </a:p>
          <a:p>
            <a:pPr algn="ctr">
              <a:lnSpc>
                <a:spcPts val="1833"/>
              </a:lnSpc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Pergunta,</a:t>
            </a:r>
          </a:p>
          <a:p>
            <a:pPr algn="ctr">
              <a:lnSpc>
                <a:spcPts val="1833"/>
              </a:lnSpc>
              <a:spcBef>
                <a:spcPct val="0"/>
              </a:spcBef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Resposta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362397" y="8095512"/>
            <a:ext cx="1289449" cy="2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"/>
              </a:lnSpc>
              <a:spcBef>
                <a:spcPct val="0"/>
              </a:spcBef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Database da UC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12727" y="4681697"/>
            <a:ext cx="1731273" cy="46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MODULARIZACAO</a:t>
            </a:r>
          </a:p>
          <a:p>
            <a:pPr algn="ctr">
              <a:lnSpc>
                <a:spcPts val="1833"/>
              </a:lnSpc>
              <a:spcBef>
                <a:spcPct val="0"/>
              </a:spcBef>
            </a:pPr>
            <a:r>
              <a:rPr lang="en-US" sz="1309">
                <a:solidFill>
                  <a:srgbClr val="000000"/>
                </a:solidFill>
                <a:latin typeface="Canva Sans Bold"/>
              </a:rPr>
              <a:t>POR UC - CONTEUDO</a:t>
            </a:r>
          </a:p>
        </p:txBody>
      </p:sp>
      <p:sp>
        <p:nvSpPr>
          <p:cNvPr name="AutoShape 33" id="33"/>
          <p:cNvSpPr/>
          <p:nvPr/>
        </p:nvSpPr>
        <p:spPr>
          <a:xfrm flipH="true">
            <a:off x="9009919" y="8094832"/>
            <a:ext cx="6045773" cy="15850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6616963" y="6523921"/>
            <a:ext cx="721668" cy="29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2"/>
              </a:lnSpc>
              <a:spcBef>
                <a:spcPct val="0"/>
              </a:spcBef>
            </a:pPr>
            <a:r>
              <a:rPr lang="en-US" sz="1801">
                <a:solidFill>
                  <a:srgbClr val="000000"/>
                </a:solidFill>
                <a:latin typeface="Canva Sans Bold"/>
              </a:rPr>
              <a:t>UC DB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1079529" y="2681029"/>
            <a:ext cx="3041792" cy="1056203"/>
            <a:chOff x="0" y="0"/>
            <a:chExt cx="801131" cy="27817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01131" cy="278177"/>
            </a:xfrm>
            <a:custGeom>
              <a:avLst/>
              <a:gdLst/>
              <a:ahLst/>
              <a:cxnLst/>
              <a:rect r="r" b="b" t="t" l="l"/>
              <a:pathLst>
                <a:path h="278177" w="801131">
                  <a:moveTo>
                    <a:pt x="0" y="0"/>
                  </a:moveTo>
                  <a:lnTo>
                    <a:pt x="801131" y="0"/>
                  </a:lnTo>
                  <a:lnTo>
                    <a:pt x="801131" y="278177"/>
                  </a:lnTo>
                  <a:lnTo>
                    <a:pt x="0" y="278177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modelo de similaridade</a:t>
              </a:r>
            </a:p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cache de prompts/respostas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812559" y="4839524"/>
            <a:ext cx="1411020" cy="2567395"/>
            <a:chOff x="0" y="0"/>
            <a:chExt cx="812800" cy="147891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1478915"/>
            </a:xfrm>
            <a:custGeom>
              <a:avLst/>
              <a:gdLst/>
              <a:ahLst/>
              <a:cxnLst/>
              <a:rect r="r" b="b" t="t" l="l"/>
              <a:pathLst>
                <a:path h="1478915" w="812800">
                  <a:moveTo>
                    <a:pt x="406400" y="0"/>
                  </a:moveTo>
                  <a:lnTo>
                    <a:pt x="812800" y="739457"/>
                  </a:lnTo>
                  <a:lnTo>
                    <a:pt x="406400" y="1478915"/>
                  </a:lnTo>
                  <a:lnTo>
                    <a:pt x="0" y="73945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000000"/>
                  </a:solidFill>
                  <a:latin typeface="Canva Sans Bold"/>
                </a:rPr>
                <a:t>prompt</a:t>
              </a:r>
            </a:p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000000"/>
                  </a:solidFill>
                  <a:latin typeface="Canva Sans Bold"/>
                </a:rPr>
                <a:t>no cache?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H="true" flipV="true">
            <a:off x="14121322" y="3209130"/>
            <a:ext cx="2545803" cy="519213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42" id="42"/>
          <p:cNvGrpSpPr/>
          <p:nvPr/>
        </p:nvGrpSpPr>
        <p:grpSpPr>
          <a:xfrm rot="0">
            <a:off x="6573626" y="2754301"/>
            <a:ext cx="3041792" cy="843063"/>
            <a:chOff x="0" y="0"/>
            <a:chExt cx="801131" cy="22204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01131" cy="222041"/>
            </a:xfrm>
            <a:custGeom>
              <a:avLst/>
              <a:gdLst/>
              <a:ahLst/>
              <a:cxnLst/>
              <a:rect r="r" b="b" t="t" l="l"/>
              <a:pathLst>
                <a:path h="222041" w="801131">
                  <a:moveTo>
                    <a:pt x="0" y="0"/>
                  </a:moveTo>
                  <a:lnTo>
                    <a:pt x="801131" y="0"/>
                  </a:lnTo>
                  <a:lnTo>
                    <a:pt x="801131" y="222041"/>
                  </a:lnTo>
                  <a:lnTo>
                    <a:pt x="0" y="222041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fila de mensagens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 flipV="true">
            <a:off x="9615418" y="3175833"/>
            <a:ext cx="1464111" cy="3329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 flipH="true">
            <a:off x="11518069" y="3737232"/>
            <a:ext cx="1082357" cy="110229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 flipH="true">
            <a:off x="2932611" y="7406919"/>
            <a:ext cx="8585457" cy="4176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8" id="48"/>
          <p:cNvGrpSpPr/>
          <p:nvPr/>
        </p:nvGrpSpPr>
        <p:grpSpPr>
          <a:xfrm rot="0">
            <a:off x="13892138" y="5143500"/>
            <a:ext cx="1822619" cy="741878"/>
            <a:chOff x="0" y="0"/>
            <a:chExt cx="480031" cy="19539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80031" cy="195392"/>
            </a:xfrm>
            <a:custGeom>
              <a:avLst/>
              <a:gdLst/>
              <a:ahLst/>
              <a:cxnLst/>
              <a:rect r="r" b="b" t="t" l="l"/>
              <a:pathLst>
                <a:path h="195392" w="480031">
                  <a:moveTo>
                    <a:pt x="0" y="0"/>
                  </a:moveTo>
                  <a:lnTo>
                    <a:pt x="480031" y="0"/>
                  </a:lnTo>
                  <a:lnTo>
                    <a:pt x="480031" y="195392"/>
                  </a:lnTo>
                  <a:lnTo>
                    <a:pt x="0" y="195392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ChatGPT-3.5</a:t>
              </a:r>
            </a:p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UC - 1</a:t>
              </a:r>
            </a:p>
          </p:txBody>
        </p:sp>
      </p:grpSp>
      <p:sp>
        <p:nvSpPr>
          <p:cNvPr name="AutoShape 51" id="51"/>
          <p:cNvSpPr/>
          <p:nvPr/>
        </p:nvSpPr>
        <p:spPr>
          <a:xfrm flipV="true">
            <a:off x="12223579" y="5514439"/>
            <a:ext cx="1668559" cy="6087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>
            <a:off x="14803447" y="5885378"/>
            <a:ext cx="252245" cy="11130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3" id="53"/>
          <p:cNvGrpSpPr/>
          <p:nvPr/>
        </p:nvGrpSpPr>
        <p:grpSpPr>
          <a:xfrm rot="0">
            <a:off x="11537119" y="6766267"/>
            <a:ext cx="734942" cy="524929"/>
            <a:chOff x="0" y="0"/>
            <a:chExt cx="995736" cy="7112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995736" cy="711200"/>
            </a:xfrm>
            <a:custGeom>
              <a:avLst/>
              <a:gdLst/>
              <a:ahLst/>
              <a:cxnLst/>
              <a:rect r="r" b="b" t="t" l="l"/>
              <a:pathLst>
                <a:path h="711200" w="995736">
                  <a:moveTo>
                    <a:pt x="497868" y="0"/>
                  </a:moveTo>
                  <a:lnTo>
                    <a:pt x="995736" y="711200"/>
                  </a:lnTo>
                  <a:lnTo>
                    <a:pt x="0" y="711200"/>
                  </a:lnTo>
                  <a:lnTo>
                    <a:pt x="497868" y="0"/>
                  </a:lnTo>
                  <a:close/>
                </a:path>
              </a:pathLst>
            </a:custGeom>
            <a:solidFill>
              <a:srgbClr val="7900F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9973371" y="5487091"/>
            <a:ext cx="734942" cy="524929"/>
            <a:chOff x="0" y="0"/>
            <a:chExt cx="995736" cy="7112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995736" cy="711200"/>
            </a:xfrm>
            <a:custGeom>
              <a:avLst/>
              <a:gdLst/>
              <a:ahLst/>
              <a:cxnLst/>
              <a:rect r="r" b="b" t="t" l="l"/>
              <a:pathLst>
                <a:path h="711200" w="995736">
                  <a:moveTo>
                    <a:pt x="497868" y="0"/>
                  </a:moveTo>
                  <a:lnTo>
                    <a:pt x="995736" y="711200"/>
                  </a:lnTo>
                  <a:lnTo>
                    <a:pt x="0" y="711200"/>
                  </a:lnTo>
                  <a:lnTo>
                    <a:pt x="497868" y="0"/>
                  </a:lnTo>
                  <a:close/>
                </a:path>
              </a:pathLst>
            </a:custGeom>
            <a:solidFill>
              <a:srgbClr val="7900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215613" y="6628088"/>
            <a:ext cx="1716998" cy="2392984"/>
            <a:chOff x="0" y="0"/>
            <a:chExt cx="1061141" cy="1478915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061141" cy="1478915"/>
            </a:xfrm>
            <a:custGeom>
              <a:avLst/>
              <a:gdLst/>
              <a:ahLst/>
              <a:cxnLst/>
              <a:rect r="r" b="b" t="t" l="l"/>
              <a:pathLst>
                <a:path h="1478915" w="1061141">
                  <a:moveTo>
                    <a:pt x="530571" y="0"/>
                  </a:moveTo>
                  <a:lnTo>
                    <a:pt x="1061141" y="739457"/>
                  </a:lnTo>
                  <a:lnTo>
                    <a:pt x="530571" y="1478915"/>
                  </a:lnTo>
                  <a:lnTo>
                    <a:pt x="0" y="739457"/>
                  </a:lnTo>
                  <a:lnTo>
                    <a:pt x="530571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000000"/>
                  </a:solidFill>
                  <a:latin typeface="Canva Sans Bold"/>
                </a:rPr>
                <a:t>feedback user</a:t>
              </a:r>
            </a:p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000000"/>
                  </a:solidFill>
                  <a:latin typeface="Canva Sans Bold"/>
                </a:rPr>
                <a:t>cache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2433937" y="7876331"/>
            <a:ext cx="734942" cy="524929"/>
            <a:chOff x="0" y="0"/>
            <a:chExt cx="995736" cy="7112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995736" cy="711200"/>
            </a:xfrm>
            <a:custGeom>
              <a:avLst/>
              <a:gdLst/>
              <a:ahLst/>
              <a:cxnLst/>
              <a:rect r="r" b="b" t="t" l="l"/>
              <a:pathLst>
                <a:path h="711200" w="995736">
                  <a:moveTo>
                    <a:pt x="497868" y="0"/>
                  </a:moveTo>
                  <a:lnTo>
                    <a:pt x="995736" y="711200"/>
                  </a:lnTo>
                  <a:lnTo>
                    <a:pt x="0" y="711200"/>
                  </a:lnTo>
                  <a:lnTo>
                    <a:pt x="497868" y="0"/>
                  </a:lnTo>
                  <a:close/>
                </a:path>
              </a:pathLst>
            </a:custGeom>
            <a:solidFill>
              <a:srgbClr val="7900FF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</a:p>
          </p:txBody>
        </p:sp>
      </p:grpSp>
      <p:sp>
        <p:nvSpPr>
          <p:cNvPr name="AutoShape 65" id="65"/>
          <p:cNvSpPr/>
          <p:nvPr/>
        </p:nvSpPr>
        <p:spPr>
          <a:xfrm>
            <a:off x="544028" y="6197709"/>
            <a:ext cx="1530085" cy="4303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 flipV="true">
            <a:off x="2074112" y="5514439"/>
            <a:ext cx="11818025" cy="350663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7" id="67"/>
          <p:cNvGrpSpPr/>
          <p:nvPr/>
        </p:nvGrpSpPr>
        <p:grpSpPr>
          <a:xfrm rot="0">
            <a:off x="9215366" y="8329704"/>
            <a:ext cx="3194385" cy="843063"/>
            <a:chOff x="0" y="0"/>
            <a:chExt cx="841319" cy="222041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41319" cy="222041"/>
            </a:xfrm>
            <a:custGeom>
              <a:avLst/>
              <a:gdLst/>
              <a:ahLst/>
              <a:cxnLst/>
              <a:rect r="r" b="b" t="t" l="l"/>
              <a:pathLst>
                <a:path h="222041" w="841319">
                  <a:moveTo>
                    <a:pt x="0" y="0"/>
                  </a:moveTo>
                  <a:lnTo>
                    <a:pt x="841319" y="0"/>
                  </a:lnTo>
                  <a:lnTo>
                    <a:pt x="841319" y="222041"/>
                  </a:lnTo>
                  <a:lnTo>
                    <a:pt x="0" y="222041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Lógica (código)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1674809" y="8633303"/>
            <a:ext cx="734942" cy="524929"/>
            <a:chOff x="0" y="0"/>
            <a:chExt cx="995736" cy="7112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995736" cy="711200"/>
            </a:xfrm>
            <a:custGeom>
              <a:avLst/>
              <a:gdLst/>
              <a:ahLst/>
              <a:cxnLst/>
              <a:rect r="r" b="b" t="t" l="l"/>
              <a:pathLst>
                <a:path h="711200" w="995736">
                  <a:moveTo>
                    <a:pt x="497868" y="0"/>
                  </a:moveTo>
                  <a:lnTo>
                    <a:pt x="995736" y="711200"/>
                  </a:lnTo>
                  <a:lnTo>
                    <a:pt x="0" y="711200"/>
                  </a:lnTo>
                  <a:lnTo>
                    <a:pt x="497868" y="0"/>
                  </a:lnTo>
                  <a:close/>
                </a:path>
              </a:pathLst>
            </a:custGeom>
            <a:solidFill>
              <a:srgbClr val="7900FF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8274977" y="9554527"/>
            <a:ext cx="734942" cy="524929"/>
            <a:chOff x="0" y="0"/>
            <a:chExt cx="995736" cy="7112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995736" cy="711200"/>
            </a:xfrm>
            <a:custGeom>
              <a:avLst/>
              <a:gdLst/>
              <a:ahLst/>
              <a:cxnLst/>
              <a:rect r="r" b="b" t="t" l="l"/>
              <a:pathLst>
                <a:path h="711200" w="995736">
                  <a:moveTo>
                    <a:pt x="497868" y="0"/>
                  </a:moveTo>
                  <a:lnTo>
                    <a:pt x="995736" y="711200"/>
                  </a:lnTo>
                  <a:lnTo>
                    <a:pt x="0" y="711200"/>
                  </a:lnTo>
                  <a:lnTo>
                    <a:pt x="497868" y="0"/>
                  </a:lnTo>
                  <a:close/>
                </a:path>
              </a:pathLst>
            </a:custGeom>
            <a:solidFill>
              <a:srgbClr val="7900FF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59695" y="5747874"/>
            <a:ext cx="2889200" cy="1302061"/>
            <a:chOff x="0" y="0"/>
            <a:chExt cx="760942" cy="342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0942" cy="342930"/>
            </a:xfrm>
            <a:custGeom>
              <a:avLst/>
              <a:gdLst/>
              <a:ahLst/>
              <a:cxnLst/>
              <a:rect r="r" b="b" t="t" l="l"/>
              <a:pathLst>
                <a:path h="342930" w="760942">
                  <a:moveTo>
                    <a:pt x="0" y="0"/>
                  </a:moveTo>
                  <a:lnTo>
                    <a:pt x="760942" y="0"/>
                  </a:lnTo>
                  <a:lnTo>
                    <a:pt x="760942" y="342930"/>
                  </a:lnTo>
                  <a:lnTo>
                    <a:pt x="0" y="342930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Dados e Insights dos prompts por user / uc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36111" y="4262134"/>
            <a:ext cx="2498270" cy="827594"/>
            <a:chOff x="0" y="0"/>
            <a:chExt cx="657980" cy="217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7980" cy="217967"/>
            </a:xfrm>
            <a:custGeom>
              <a:avLst/>
              <a:gdLst/>
              <a:ahLst/>
              <a:cxnLst/>
              <a:rect r="r" b="b" t="t" l="l"/>
              <a:pathLst>
                <a:path h="217967" w="657980">
                  <a:moveTo>
                    <a:pt x="0" y="0"/>
                  </a:moveTo>
                  <a:lnTo>
                    <a:pt x="657980" y="0"/>
                  </a:lnTo>
                  <a:lnTo>
                    <a:pt x="657980" y="217967"/>
                  </a:lnTo>
                  <a:lnTo>
                    <a:pt x="0" y="217967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Conversas, Feedbacks, logs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89852" y="5564307"/>
            <a:ext cx="1774698" cy="1669195"/>
            <a:chOff x="0" y="0"/>
            <a:chExt cx="2366264" cy="222559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730891" y="-9525"/>
              <a:ext cx="226787" cy="203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"/>
                </a:lnSpc>
              </a:pPr>
              <a:r>
                <a:rPr lang="en-US" sz="449">
                  <a:solidFill>
                    <a:srgbClr val="000000"/>
                  </a:solidFill>
                  <a:latin typeface="Canva Sans"/>
                </a:rPr>
                <a:t>Item 1</a:t>
              </a:r>
            </a:p>
            <a:p>
              <a:pPr algn="ctr">
                <a:lnSpc>
                  <a:spcPts val="629"/>
                </a:lnSpc>
              </a:pPr>
              <a:r>
                <a:rPr lang="en-US" sz="449">
                  <a:solidFill>
                    <a:srgbClr val="000000"/>
                  </a:solidFill>
                  <a:latin typeface="Canva Sans"/>
                </a:rPr>
                <a:t>20%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138214" y="1246030"/>
              <a:ext cx="228050" cy="203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"/>
                </a:lnSpc>
              </a:pPr>
              <a:r>
                <a:rPr lang="en-US" sz="449">
                  <a:solidFill>
                    <a:srgbClr val="000000"/>
                  </a:solidFill>
                  <a:latin typeface="Canva Sans"/>
                </a:rPr>
                <a:t>Item 2</a:t>
              </a:r>
            </a:p>
            <a:p>
              <a:pPr algn="ctr">
                <a:lnSpc>
                  <a:spcPts val="629"/>
                </a:lnSpc>
              </a:pPr>
              <a:r>
                <a:rPr lang="en-US" sz="449">
                  <a:solidFill>
                    <a:srgbClr val="000000"/>
                  </a:solidFill>
                  <a:latin typeface="Canva Sans"/>
                </a:rPr>
                <a:t>20%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68986" y="2022005"/>
              <a:ext cx="230429" cy="203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"/>
                </a:lnSpc>
              </a:pPr>
              <a:r>
                <a:rPr lang="en-US" sz="449">
                  <a:solidFill>
                    <a:srgbClr val="000000"/>
                  </a:solidFill>
                  <a:latin typeface="Canva Sans"/>
                </a:rPr>
                <a:t>Item 3</a:t>
              </a:r>
            </a:p>
            <a:p>
              <a:pPr algn="ctr">
                <a:lnSpc>
                  <a:spcPts val="629"/>
                </a:lnSpc>
              </a:pPr>
              <a:r>
                <a:rPr lang="en-US" sz="449">
                  <a:solidFill>
                    <a:srgbClr val="000000"/>
                  </a:solidFill>
                  <a:latin typeface="Canva Sans"/>
                </a:rPr>
                <a:t>20%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46030"/>
              <a:ext cx="232324" cy="203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"/>
                </a:lnSpc>
              </a:pPr>
              <a:r>
                <a:rPr lang="en-US" sz="449">
                  <a:solidFill>
                    <a:srgbClr val="000000"/>
                  </a:solidFill>
                  <a:latin typeface="Canva Sans"/>
                </a:rPr>
                <a:t>Item 4</a:t>
              </a:r>
            </a:p>
            <a:p>
              <a:pPr algn="ctr">
                <a:lnSpc>
                  <a:spcPts val="629"/>
                </a:lnSpc>
              </a:pPr>
              <a:r>
                <a:rPr lang="en-US" sz="449">
                  <a:solidFill>
                    <a:srgbClr val="000000"/>
                  </a:solidFill>
                  <a:latin typeface="Canva Sans"/>
                </a:rPr>
                <a:t>20%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08493" y="-9525"/>
              <a:ext cx="231246" cy="203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"/>
                </a:lnSpc>
              </a:pPr>
              <a:r>
                <a:rPr lang="en-US" sz="449">
                  <a:solidFill>
                    <a:srgbClr val="000000"/>
                  </a:solidFill>
                  <a:latin typeface="Canva Sans"/>
                </a:rPr>
                <a:t>Item 5</a:t>
              </a:r>
            </a:p>
            <a:p>
              <a:pPr algn="ctr">
                <a:lnSpc>
                  <a:spcPts val="629"/>
                </a:lnSpc>
              </a:pPr>
              <a:r>
                <a:rPr lang="en-US" sz="449">
                  <a:solidFill>
                    <a:srgbClr val="000000"/>
                  </a:solidFill>
                  <a:latin typeface="Canva Sans"/>
                </a:rPr>
                <a:t>20%</a:t>
              </a:r>
            </a:p>
          </p:txBody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221016" y="42375"/>
              <a:ext cx="1926370" cy="1926370"/>
              <a:chOff x="0" y="0"/>
              <a:chExt cx="2540000" cy="254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EC6433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385123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FFC800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r="r" b="b" t="t" l="l"/>
                <a:pathLst>
                  <a:path h="1364661" w="1543393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FF52B4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391047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7900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62158" y="0"/>
                <a:ext cx="1207842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207842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C21B10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10635305" y="4235350"/>
            <a:ext cx="3194385" cy="843063"/>
            <a:chOff x="0" y="0"/>
            <a:chExt cx="841319" cy="22204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1319" cy="222041"/>
            </a:xfrm>
            <a:custGeom>
              <a:avLst/>
              <a:gdLst/>
              <a:ahLst/>
              <a:cxnLst/>
              <a:rect r="r" b="b" t="t" l="l"/>
              <a:pathLst>
                <a:path h="222041" w="841319">
                  <a:moveTo>
                    <a:pt x="0" y="0"/>
                  </a:moveTo>
                  <a:lnTo>
                    <a:pt x="841319" y="0"/>
                  </a:lnTo>
                  <a:lnTo>
                    <a:pt x="841319" y="222041"/>
                  </a:lnTo>
                  <a:lnTo>
                    <a:pt x="0" y="222041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  <a:r>
                <a:rPr lang="en-US" sz="1801">
                  <a:solidFill>
                    <a:srgbClr val="FFFFFF"/>
                  </a:solidFill>
                  <a:latin typeface="Canva Sans Bold"/>
                </a:rPr>
                <a:t>Data ETL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7734381" y="4656881"/>
            <a:ext cx="2900924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6485246" y="5089728"/>
            <a:ext cx="19050" cy="6581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6524397" y="45207"/>
            <a:ext cx="1763603" cy="1768023"/>
          </a:xfrm>
          <a:custGeom>
            <a:avLst/>
            <a:gdLst/>
            <a:ahLst/>
            <a:cxnLst/>
            <a:rect r="r" b="b" t="t" l="l"/>
            <a:pathLst>
              <a:path h="1768023" w="1763603">
                <a:moveTo>
                  <a:pt x="0" y="0"/>
                </a:moveTo>
                <a:lnTo>
                  <a:pt x="1763603" y="0"/>
                </a:lnTo>
                <a:lnTo>
                  <a:pt x="1763603" y="1768023"/>
                </a:lnTo>
                <a:lnTo>
                  <a:pt x="0" y="1768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21539" y="332480"/>
            <a:ext cx="15149589" cy="20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6"/>
              </a:lnSpc>
            </a:pPr>
            <a:r>
              <a:rPr lang="en-US" sz="8016">
                <a:solidFill>
                  <a:srgbClr val="FF52B4"/>
                </a:solidFill>
                <a:latin typeface="Barlow SemiCondensed Heavy"/>
              </a:rPr>
              <a:t>DATAFLOW OVERVIEW</a:t>
            </a:r>
          </a:p>
          <a:p>
            <a:pPr algn="ctr">
              <a:lnSpc>
                <a:spcPts val="8016"/>
              </a:lnSpc>
            </a:pPr>
            <a:r>
              <a:rPr lang="en-US" sz="8016">
                <a:solidFill>
                  <a:srgbClr val="FF52B4"/>
                </a:solidFill>
                <a:latin typeface="Barlow SemiCondensed Heavy"/>
              </a:rPr>
              <a:t>CICLO 2/2 - DATA ANALYTICS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119509" y="5056639"/>
            <a:ext cx="2071086" cy="1749604"/>
          </a:xfrm>
          <a:custGeom>
            <a:avLst/>
            <a:gdLst/>
            <a:ahLst/>
            <a:cxnLst/>
            <a:rect r="r" b="b" t="t" l="l"/>
            <a:pathLst>
              <a:path h="1749604" w="2071086">
                <a:moveTo>
                  <a:pt x="0" y="0"/>
                </a:moveTo>
                <a:lnTo>
                  <a:pt x="2071086" y="0"/>
                </a:lnTo>
                <a:lnTo>
                  <a:pt x="2071086" y="1749604"/>
                </a:lnTo>
                <a:lnTo>
                  <a:pt x="0" y="174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191453" y="7193684"/>
            <a:ext cx="2993270" cy="299327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41605"/>
            <a:ext cx="23245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Cliente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53249"/>
            <a:ext cx="59752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Estrutura de custo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403373"/>
            <a:ext cx="55421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Fluxo de receitas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08499" y="1207219"/>
            <a:ext cx="3716770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anva Sans Bold"/>
              </a:rPr>
              <a:t>Universidades Parceiras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30816" y="8776044"/>
            <a:ext cx="2714543" cy="123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9"/>
              </a:lnSpc>
            </a:pPr>
            <a:r>
              <a:rPr lang="en-US" sz="4749" spc="750">
                <a:solidFill>
                  <a:srgbClr val="FFFFFF"/>
                </a:solidFill>
                <a:latin typeface="HK Modular Bold Italics"/>
              </a:rPr>
              <a:t>GAME 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19513" y="4673179"/>
            <a:ext cx="3265210" cy="253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73"/>
              </a:lnSpc>
            </a:pPr>
          </a:p>
          <a:p>
            <a:pPr algn="just">
              <a:lnSpc>
                <a:spcPts val="2273"/>
              </a:lnSpc>
            </a:pPr>
            <a:r>
              <a:rPr lang="en-US" sz="1623">
                <a:solidFill>
                  <a:srgbClr val="FFFFFF"/>
                </a:solidFill>
                <a:latin typeface="Canva Sans Bold"/>
              </a:rPr>
              <a:t>Ano fiscal 2</a:t>
            </a:r>
          </a:p>
          <a:p>
            <a:pPr algn="just">
              <a:lnSpc>
                <a:spcPts val="2273"/>
              </a:lnSpc>
            </a:pPr>
            <a:r>
              <a:rPr lang="en-US" sz="1623">
                <a:solidFill>
                  <a:srgbClr val="FFFFFF"/>
                </a:solidFill>
                <a:latin typeface="Canva Sans Bold"/>
              </a:rPr>
              <a:t>Assinatura ou Planos de Pagamento para utilização do assistente</a:t>
            </a:r>
          </a:p>
          <a:p>
            <a:pPr algn="just">
              <a:lnSpc>
                <a:spcPts val="2273"/>
              </a:lnSpc>
            </a:pPr>
            <a:r>
              <a:rPr lang="en-US" sz="1623">
                <a:solidFill>
                  <a:srgbClr val="FFFFFF"/>
                </a:solidFill>
                <a:latin typeface="Canva Sans Bold"/>
              </a:rPr>
              <a:t>Venda de Dados ou Insights (Após X meses os dados iriam para um DataLake)</a:t>
            </a:r>
          </a:p>
          <a:p>
            <a:pPr algn="just">
              <a:lnSpc>
                <a:spcPts val="227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08499" y="2921319"/>
            <a:ext cx="13979209" cy="123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1"/>
              </a:lnSpc>
            </a:pPr>
            <a:r>
              <a:rPr lang="en-US" sz="2401">
                <a:solidFill>
                  <a:srgbClr val="FFFFFF"/>
                </a:solidFill>
                <a:latin typeface="Canva Sans Bold"/>
              </a:rPr>
              <a:t>Armazenamento - MongloDB Atlas, </a:t>
            </a:r>
            <a:r>
              <a:rPr lang="en-US" sz="2401">
                <a:solidFill>
                  <a:srgbClr val="FFFFFF"/>
                </a:solidFill>
                <a:latin typeface="Canva Sans"/>
              </a:rPr>
              <a:t>C</a:t>
            </a:r>
            <a:r>
              <a:rPr lang="en-US" sz="2401">
                <a:solidFill>
                  <a:srgbClr val="FFFFFF"/>
                </a:solidFill>
                <a:latin typeface="Canva Sans Bold"/>
              </a:rPr>
              <a:t>hamadas no Chat (Tokens), Front-End (host), Back-End (GCloud), Custos de manutenção e Suporte, Custo de Marketing e Vendas</a:t>
            </a:r>
          </a:p>
          <a:p>
            <a:pPr>
              <a:lnSpc>
                <a:spcPts val="3361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850600" y="5924516"/>
            <a:ext cx="12630608" cy="4088200"/>
            <a:chOff x="0" y="0"/>
            <a:chExt cx="3326580" cy="10767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26580" cy="1076727"/>
            </a:xfrm>
            <a:custGeom>
              <a:avLst/>
              <a:gdLst/>
              <a:ahLst/>
              <a:cxnLst/>
              <a:rect r="r" b="b" t="t" l="l"/>
              <a:pathLst>
                <a:path h="1076727" w="3326580">
                  <a:moveTo>
                    <a:pt x="31260" y="0"/>
                  </a:moveTo>
                  <a:lnTo>
                    <a:pt x="3295319" y="0"/>
                  </a:lnTo>
                  <a:cubicBezTo>
                    <a:pt x="3312584" y="0"/>
                    <a:pt x="3326580" y="13996"/>
                    <a:pt x="3326580" y="31260"/>
                  </a:cubicBezTo>
                  <a:lnTo>
                    <a:pt x="3326580" y="1045467"/>
                  </a:lnTo>
                  <a:cubicBezTo>
                    <a:pt x="3326580" y="1062732"/>
                    <a:pt x="3312584" y="1076727"/>
                    <a:pt x="3295319" y="1076727"/>
                  </a:cubicBezTo>
                  <a:lnTo>
                    <a:pt x="31260" y="1076727"/>
                  </a:lnTo>
                  <a:cubicBezTo>
                    <a:pt x="13996" y="1076727"/>
                    <a:pt x="0" y="1062732"/>
                    <a:pt x="0" y="1045467"/>
                  </a:cubicBezTo>
                  <a:lnTo>
                    <a:pt x="0" y="31260"/>
                  </a:lnTo>
                  <a:cubicBezTo>
                    <a:pt x="0" y="13996"/>
                    <a:pt x="13996" y="0"/>
                    <a:pt x="31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2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18846" y="6245793"/>
            <a:ext cx="5394984" cy="79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6"/>
              </a:lnSpc>
            </a:pPr>
            <a:r>
              <a:rPr lang="en-US" sz="4721">
                <a:solidFill>
                  <a:srgbClr val="FFC800"/>
                </a:solidFill>
                <a:latin typeface="Barlow Condensed Bold Italics"/>
              </a:rPr>
              <a:t>PLANNING</a:t>
            </a:r>
          </a:p>
          <a:p>
            <a:pPr algn="ctr">
              <a:lnSpc>
                <a:spcPts val="2437"/>
              </a:lnSpc>
            </a:pPr>
            <a:r>
              <a:rPr lang="en-US" sz="3046">
                <a:solidFill>
                  <a:srgbClr val="C21B10"/>
                </a:solidFill>
                <a:latin typeface="Barlow Condensed Bold Italics"/>
              </a:rPr>
              <a:t>EARLY ADOPTION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30864" y="7136534"/>
            <a:ext cx="9218721" cy="152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R$5,6 para cada aluno habilitado para uso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Margem de lucro bruta: 0,003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Margem de lucro líquida 30%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6234474"/>
            <a:ext cx="4149574" cy="71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7"/>
              </a:lnSpc>
            </a:pPr>
            <a:r>
              <a:rPr lang="en-US" sz="2271">
                <a:solidFill>
                  <a:srgbClr val="FF52B4"/>
                </a:solidFill>
                <a:latin typeface="Barlow Condensed Bold Italics"/>
              </a:rPr>
              <a:t>META: 30000 ALUNOS UTILIZANDO O ASSISTENTE NO PRIMEIRO ANO FISCAL DA SOLUÇÃO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82329" y="9344025"/>
            <a:ext cx="5698879" cy="31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3"/>
              </a:lnSpc>
              <a:spcBef>
                <a:spcPct val="0"/>
              </a:spcBef>
            </a:pPr>
            <a:r>
              <a:rPr lang="en-US" sz="2641">
                <a:solidFill>
                  <a:srgbClr val="CFFF00"/>
                </a:solidFill>
                <a:latin typeface="Lovelo Line Bold"/>
              </a:rPr>
              <a:t>CUSTO DE PRODUÇÃO PAGO</a:t>
            </a:r>
            <a:r>
              <a:rPr lang="en-US" sz="2641">
                <a:solidFill>
                  <a:srgbClr val="CFFF00"/>
                </a:solidFill>
                <a:latin typeface="Lovelo Line Bold"/>
              </a:rPr>
              <a:t>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28368" y="9762617"/>
            <a:ext cx="6955470" cy="33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1"/>
              </a:lnSpc>
              <a:spcBef>
                <a:spcPct val="0"/>
              </a:spcBef>
            </a:pPr>
            <a:r>
              <a:rPr lang="en-US" sz="2939">
                <a:solidFill>
                  <a:srgbClr val="C21B10"/>
                </a:solidFill>
                <a:latin typeface="Lovelo Line Bold"/>
              </a:rPr>
              <a:t>P</a:t>
            </a:r>
            <a:r>
              <a:rPr lang="en-US" sz="2939">
                <a:solidFill>
                  <a:srgbClr val="C21B10"/>
                </a:solidFill>
                <a:latin typeface="Lovelo Line Bold"/>
              </a:rPr>
              <a:t>ARTY!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DAFsBai3CpE</dc:identifier>
  <dcterms:modified xsi:type="dcterms:W3CDTF">2011-08-01T06:04:30Z</dcterms:modified>
  <cp:revision>1</cp:revision>
  <dc:title>PresentationsQueroAI</dc:title>
</cp:coreProperties>
</file>